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歡迎大家。今日呢個工作坊會由零開始教 AI 生圖：點寫提詞、點用一張圖反推提詞、JSON 提詞法，仲有豆包同 Canva 嘅實戰工具。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六個部分，頭四個講核心技巧，後面兩個係工具實戰同埋版權注意事項。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AI 生圖嘅原理係擴散模型，但教初學者唔使講太深，重點係：文字提詞就係你唯一嘅畫筆。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呢條公式係成堂課嘅核心。叫學員抄低：主體、動作、場景、風格、鏡頭、光線、畫質，七樣齊就至少有 80 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呢頁可以即場示範：同一句「一隻貓」同完整版分別生成，對比會好震撼。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負面提詞係解決 AI 病嘅第一招；風格詞庫建議學員開一個 notes 存住。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反提詞係學習寫 prompt 嘅捷徑：拆解靚圖點寫，等於臨摹。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JSON 唔使識寫 code——直接叫 ChatGPT「幫我將呢個 prompt 整理成 JSON 提詞」就得。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呢個 JSON 可以逐欄位講：同中文長句比，結構化之後改嘢清晰好多。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強調「還原」好簡單：JSON 只係一種寫法，貼返落任何識睇嘅 AI 就可以變返做圖。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豆包嘅優勢係「對話即工具」：唔使去唔同網站，傾偈一樣咁改圖。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Canva 嘅強項係生成之後直接排版——出 IG post、海報一條龍。提一提免費版限制。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教去水印一定要同時教倫理。方法本身好簡單，重點係幾時可以、幾時唔可以。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四隻工具各有定位，唔使全部學齊——初學者揀豆包/即夢入門最順。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呢頁係「救火指南」：學員遇到問題對號入座。比例速查好實用，建議影相存起。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呢頁可以現場 demo 一條龍，或者俾學員分組跟住做一次。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倫理呢頁唔使長篇大論，四條規則帶到重點。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收結：叫學員即場用公式寫一個 prompt 生成第一張圖，完成正循環。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636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over_gr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0" y="0"/>
            <a:ext cx="455645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8001000" y="5989320"/>
            <a:ext cx="3840480" cy="475488"/>
          </a:xfrm>
          <a:prstGeom prst="roundRect">
            <a:avLst>
              <a:gd name="adj" fmla="val 35000"/>
            </a:avLst>
          </a:prstGeom>
          <a:solidFill>
            <a:srgbClr val="1D16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F59E0B"/>
                </a:solidFill>
                <a:latin typeface="Segoe UI"/>
                <a:ea typeface="微软雅黑"/>
              </a:rPr>
              <a:t>prompt: </a:t>
            </a:r>
            <a:r>
              <a:rPr sz="1200" b="0" i="0">
                <a:solidFill>
                  <a:srgbClr val="FFFFFF"/>
                </a:solidFill>
                <a:latin typeface="微软雅黑"/>
                <a:ea typeface="微软雅黑"/>
              </a:rPr>
              <a:t>深紫夜色 × 琥珀光暈，電影感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47088"/>
            <a:ext cx="64922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59E0B"/>
                </a:solidFill>
                <a:latin typeface="微软雅黑"/>
                <a:ea typeface="微软雅黑"/>
              </a:rPr>
              <a:t>零基礎實戰工作坊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286000"/>
            <a:ext cx="6675120" cy="1737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800" b="1" i="0">
                <a:solidFill>
                  <a:srgbClr val="FFFFFF"/>
                </a:solidFill>
                <a:latin typeface="微软雅黑"/>
                <a:ea typeface="微软雅黑"/>
              </a:rPr>
              <a:t>AI 文字生圖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800" b="1" i="0">
                <a:solidFill>
                  <a:srgbClr val="FFFFFF"/>
                </a:solidFill>
                <a:latin typeface="微软雅黑"/>
                <a:ea typeface="微软雅黑"/>
              </a:rPr>
              <a:t>入門教學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343400"/>
            <a:ext cx="640080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C9C2E8"/>
                </a:solidFill>
                <a:latin typeface="微软雅黑"/>
                <a:ea typeface="微软雅黑"/>
              </a:rPr>
              <a:t>由提詞技巧、反提詞、JSON 檔案，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C9C2E8"/>
                </a:solidFill>
                <a:latin typeface="微软雅黑"/>
                <a:ea typeface="微软雅黑"/>
              </a:rPr>
              <a:t>到豆包與 Canva 影像工具實戰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806440"/>
            <a:ext cx="64008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8B84B0"/>
                </a:solidFill>
                <a:latin typeface="微软雅黑"/>
                <a:ea typeface="微软雅黑"/>
              </a:rPr>
              <a:t>2026 年 8 月 · 教學簡報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AGENDA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060704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23203A"/>
                </a:solidFill>
                <a:latin typeface="微软雅黑"/>
                <a:ea typeface="微软雅黑"/>
              </a:rPr>
              <a:t>今日學咩？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411480"/>
            <a:ext cx="5029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E6A85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100584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E4DBF7"/>
                </a:solidFill>
                <a:latin typeface="Segoe UI"/>
                <a:ea typeface="微软雅黑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08760" y="1709928"/>
            <a:ext cx="429768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3203A"/>
                </a:solidFill>
                <a:latin typeface="微软雅黑"/>
                <a:ea typeface="微软雅黑"/>
              </a:rPr>
              <a:t>AI 生圖係咩</a:t>
            </a:r>
          </a:p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</a:pPr>
            <a:r>
              <a:rPr sz="1350" b="0" i="0">
                <a:solidFill>
                  <a:srgbClr val="6E6A85"/>
                </a:solidFill>
                <a:latin typeface="微软雅黑"/>
                <a:ea typeface="微软雅黑"/>
              </a:rPr>
              <a:t>一識就識用嘅新技能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2990088"/>
            <a:ext cx="5212080" cy="10972"/>
          </a:xfrm>
          <a:prstGeom prst="rect">
            <a:avLst/>
          </a:prstGeom>
          <a:solidFill>
            <a:srgbClr val="DDD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63640" y="1691640"/>
            <a:ext cx="100584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E4DBF7"/>
                </a:solidFill>
                <a:latin typeface="Segoe UI"/>
                <a:ea typeface="微软雅黑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23759" y="1709928"/>
            <a:ext cx="429768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3203A"/>
                </a:solidFill>
                <a:latin typeface="微软雅黑"/>
                <a:ea typeface="微软雅黑"/>
              </a:rPr>
              <a:t>提詞撰寫技巧</a:t>
            </a:r>
          </a:p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</a:pPr>
            <a:r>
              <a:rPr sz="1350" b="0" i="0">
                <a:solidFill>
                  <a:srgbClr val="6E6A85"/>
                </a:solidFill>
                <a:latin typeface="微软雅黑"/>
                <a:ea typeface="微软雅黑"/>
              </a:rPr>
              <a:t>萬能公式 + 風格詞庫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63640" y="2990088"/>
            <a:ext cx="5212080" cy="10972"/>
          </a:xfrm>
          <a:prstGeom prst="rect">
            <a:avLst/>
          </a:prstGeom>
          <a:solidFill>
            <a:srgbClr val="DDD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3264408"/>
            <a:ext cx="100584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E4DBF7"/>
                </a:solidFill>
                <a:latin typeface="Segoe UI"/>
                <a:ea typeface="微软雅黑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3282696"/>
            <a:ext cx="429768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3203A"/>
                </a:solidFill>
                <a:latin typeface="微软雅黑"/>
                <a:ea typeface="微软雅黑"/>
              </a:rPr>
              <a:t>圖片反提詞</a:t>
            </a:r>
          </a:p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</a:pPr>
            <a:r>
              <a:rPr sz="1350" b="0" i="0">
                <a:solidFill>
                  <a:srgbClr val="6E6A85"/>
                </a:solidFill>
                <a:latin typeface="微软雅黑"/>
                <a:ea typeface="微软雅黑"/>
              </a:rPr>
              <a:t>見到靚圖，推返個 prompt 出嚟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4562856"/>
            <a:ext cx="5212080" cy="10972"/>
          </a:xfrm>
          <a:prstGeom prst="rect">
            <a:avLst/>
          </a:prstGeom>
          <a:solidFill>
            <a:srgbClr val="DDD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63640" y="3264408"/>
            <a:ext cx="100584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E4DBF7"/>
                </a:solidFill>
                <a:latin typeface="Segoe UI"/>
                <a:ea typeface="微软雅黑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23759" y="3282696"/>
            <a:ext cx="429768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3203A"/>
                </a:solidFill>
                <a:latin typeface="微软雅黑"/>
                <a:ea typeface="微软雅黑"/>
              </a:rPr>
              <a:t>JSON 提詞法</a:t>
            </a:r>
          </a:p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</a:pPr>
            <a:r>
              <a:rPr sz="1350" b="0" i="0">
                <a:solidFill>
                  <a:srgbClr val="6E6A85"/>
                </a:solidFill>
                <a:latin typeface="微软雅黑"/>
                <a:ea typeface="微软雅黑"/>
              </a:rPr>
              <a:t>結構化存檔，角色一致性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63640" y="4562856"/>
            <a:ext cx="5212080" cy="10972"/>
          </a:xfrm>
          <a:prstGeom prst="rect">
            <a:avLst/>
          </a:prstGeom>
          <a:solidFill>
            <a:srgbClr val="DDD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4837176"/>
            <a:ext cx="100584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E4DBF7"/>
                </a:solidFill>
                <a:latin typeface="Segoe UI"/>
                <a:ea typeface="微软雅黑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08760" y="4855464"/>
            <a:ext cx="429768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3203A"/>
                </a:solidFill>
                <a:latin typeface="微软雅黑"/>
                <a:ea typeface="微软雅黑"/>
              </a:rPr>
              <a:t>豆包影像工具</a:t>
            </a:r>
          </a:p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</a:pPr>
            <a:r>
              <a:rPr sz="1350" b="0" i="0">
                <a:solidFill>
                  <a:srgbClr val="6E6A85"/>
                </a:solidFill>
                <a:latin typeface="微软雅黑"/>
                <a:ea typeface="微软雅黑"/>
              </a:rPr>
              <a:t>擦除、重繪、擴圖一條龍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63640" y="4837176"/>
            <a:ext cx="100584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E4DBF7"/>
                </a:solidFill>
                <a:latin typeface="Segoe UI"/>
                <a:ea typeface="微软雅黑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23759" y="4855464"/>
            <a:ext cx="429768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23203A"/>
                </a:solidFill>
                <a:latin typeface="微软雅黑"/>
                <a:ea typeface="微软雅黑"/>
              </a:rPr>
              <a:t>Canva 同工具比較</a:t>
            </a:r>
          </a:p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</a:pPr>
            <a:r>
              <a:rPr sz="1350" b="0" i="0">
                <a:solidFill>
                  <a:srgbClr val="6E6A85"/>
                </a:solidFill>
                <a:latin typeface="微软雅黑"/>
                <a:ea typeface="微软雅黑"/>
              </a:rPr>
              <a:t>排版、去水印、版權注意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7B2C9"/>
                </a:solidFill>
                <a:latin typeface="微软雅黑"/>
                <a:ea typeface="微软雅黑"/>
              </a:rPr>
              <a:t>AI 文字生圖入門教學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5680" y="647395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7B2C9"/>
                </a:solidFill>
                <a:latin typeface="微软雅黑"/>
                <a:ea typeface="微软雅黑"/>
              </a:rPr>
              <a:t>02 / 18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INTRODUCTION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060704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23203A"/>
                </a:solidFill>
                <a:latin typeface="微软雅黑"/>
                <a:ea typeface="微软雅黑"/>
              </a:rPr>
              <a:t>AI 生圖係咩？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411480"/>
            <a:ext cx="5029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E6A85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96899" y="1828800"/>
            <a:ext cx="3154680" cy="1691640"/>
          </a:xfrm>
          <a:prstGeom prst="roundRect">
            <a:avLst>
              <a:gd name="adj" fmla="val 1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/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微软雅黑"/>
                <a:ea typeface="微软雅黑"/>
              </a:rPr>
              <a:t>你嘅文字提詞</a:t>
            </a:r>
          </a:p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微软雅黑"/>
                <a:ea typeface="微软雅黑"/>
              </a:rPr>
              <a:t>用文字形容你想要嘅畫面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079595" y="2542032"/>
            <a:ext cx="310896" cy="201168"/>
          </a:xfrm>
          <a:prstGeom prst="rightArrow">
            <a:avLst/>
          </a:prstGeom>
          <a:solidFill>
            <a:srgbClr val="E4D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518507" y="1828800"/>
            <a:ext cx="3154680" cy="1691640"/>
          </a:xfrm>
          <a:prstGeom prst="roundRect">
            <a:avLst>
              <a:gd name="adj" fmla="val 10000"/>
            </a:avLst>
          </a:prstGeom>
          <a:solidFill>
            <a:srgbClr val="4C1D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/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微软雅黑"/>
                <a:ea typeface="微软雅黑"/>
              </a:rPr>
              <a:t>AI 擴散模型</a:t>
            </a:r>
          </a:p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微软雅黑"/>
                <a:ea typeface="微软雅黑"/>
              </a:rPr>
              <a:t>理解語意，從雜訊中「畫」出圖像</a:t>
            </a:r>
          </a:p>
        </p:txBody>
      </p:sp>
      <p:sp>
        <p:nvSpPr>
          <p:cNvPr id="8" name="Right Arrow 7"/>
          <p:cNvSpPr/>
          <p:nvPr/>
        </p:nvSpPr>
        <p:spPr>
          <a:xfrm>
            <a:off x="7801203" y="2542032"/>
            <a:ext cx="310896" cy="201168"/>
          </a:xfrm>
          <a:prstGeom prst="rightArrow">
            <a:avLst/>
          </a:prstGeom>
          <a:solidFill>
            <a:srgbClr val="E4D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240115" y="1828800"/>
            <a:ext cx="3154680" cy="1691640"/>
          </a:xfrm>
          <a:prstGeom prst="roundRect">
            <a:avLst>
              <a:gd name="adj" fmla="val 10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/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微软雅黑"/>
                <a:ea typeface="微软雅黑"/>
              </a:rPr>
              <a:t>成品圖片</a:t>
            </a:r>
          </a:p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微软雅黑"/>
                <a:ea typeface="微软雅黑"/>
              </a:rPr>
              <a:t>幾秒一張，唔滿意就再試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6899" y="4160520"/>
            <a:ext cx="3154680" cy="1371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3203A"/>
                </a:solidFill>
                <a:latin typeface="微软雅黑"/>
                <a:ea typeface="微软雅黑"/>
              </a:rPr>
              <a:t>唔使識畫畫</a:t>
            </a:r>
          </a:p>
          <a:p>
            <a:pPr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</a:pPr>
            <a:r>
              <a:rPr sz="1350" b="0" i="0">
                <a:solidFill>
                  <a:srgbClr val="6E6A85"/>
                </a:solidFill>
                <a:latin typeface="微软雅黑"/>
                <a:ea typeface="微软雅黑"/>
              </a:rPr>
              <a:t>識形容就得，人人用得到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18507" y="4160520"/>
            <a:ext cx="3154680" cy="1371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3203A"/>
                </a:solidFill>
                <a:latin typeface="微软雅黑"/>
                <a:ea typeface="微软雅黑"/>
              </a:rPr>
              <a:t>免費工具好好用</a:t>
            </a:r>
          </a:p>
          <a:p>
            <a:pPr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</a:pPr>
            <a:r>
              <a:rPr sz="1350" b="0" i="0">
                <a:solidFill>
                  <a:srgbClr val="6E6A85"/>
                </a:solidFill>
                <a:latin typeface="微软雅黑"/>
                <a:ea typeface="微软雅黑"/>
              </a:rPr>
              <a:t>豆包、即夢 AI 都有免費額度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40115" y="4160520"/>
            <a:ext cx="3154680" cy="1371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3203A"/>
                </a:solidFill>
                <a:latin typeface="微软雅黑"/>
                <a:ea typeface="微软雅黑"/>
              </a:rPr>
              <a:t>速度以秒計</a:t>
            </a:r>
          </a:p>
          <a:p>
            <a:pPr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</a:pPr>
            <a:r>
              <a:rPr sz="1350" b="0" i="0">
                <a:solidFill>
                  <a:srgbClr val="6E6A85"/>
                </a:solidFill>
                <a:latin typeface="微软雅黑"/>
                <a:ea typeface="微软雅黑"/>
              </a:rPr>
              <a:t>由諗法到成品，一分鐘內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577840"/>
            <a:ext cx="11091672" cy="603504"/>
          </a:xfrm>
          <a:prstGeom prst="roundRect">
            <a:avLst>
              <a:gd name="adj" fmla="val 12000"/>
            </a:avLst>
          </a:prstGeom>
          <a:solidFill>
            <a:srgbClr val="F3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6D28D9"/>
                </a:solidFill>
                <a:latin typeface="微软雅黑"/>
                <a:ea typeface="微软雅黑"/>
              </a:rPr>
              <a:t>一句到明：</a:t>
            </a:r>
            <a:r>
              <a:rPr sz="1500" b="0" i="0">
                <a:solidFill>
                  <a:srgbClr val="23203A"/>
                </a:solidFill>
                <a:latin typeface="微软雅黑"/>
                <a:ea typeface="微软雅黑"/>
              </a:rPr>
              <a:t>你負責「講」，AI 負責「畫」——而講得好唔好，就決定幅圖靚唔靚。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7B2C9"/>
                </a:solidFill>
                <a:latin typeface="微软雅黑"/>
                <a:ea typeface="微软雅黑"/>
              </a:rPr>
              <a:t>AI 文字生圖入門教學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0" y="647395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7B2C9"/>
                </a:solidFill>
                <a:latin typeface="微软雅黑"/>
                <a:ea typeface="微软雅黑"/>
              </a:rPr>
              <a:t>03 / 18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PROMPT WRITING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060704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23203A"/>
                </a:solidFill>
                <a:latin typeface="微软雅黑"/>
                <a:ea typeface="微软雅黑"/>
              </a:rPr>
              <a:t>提詞萬能公式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411480"/>
            <a:ext cx="5029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E6A85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447" y="1965960"/>
            <a:ext cx="1481328" cy="603504"/>
          </a:xfrm>
          <a:prstGeom prst="roundRect">
            <a:avLst>
              <a:gd name="adj" fmla="val 14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FFFFFF"/>
                </a:solidFill>
                <a:latin typeface="微软雅黑"/>
                <a:ea typeface="微软雅黑"/>
              </a:rPr>
              <a:t>主體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447" y="2724912"/>
            <a:ext cx="1481328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E6A85"/>
                </a:solidFill>
                <a:latin typeface="微软雅黑"/>
                <a:ea typeface="微软雅黑"/>
              </a:rPr>
              <a:t>橘色虎斑貓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63343" y="2029968"/>
            <a:ext cx="1828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59E0B"/>
                </a:solidFill>
                <a:latin typeface="Segoe UI"/>
                <a:ea typeface="微软雅黑"/>
              </a:rPr>
              <a:t>+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91359" y="1965960"/>
            <a:ext cx="1481328" cy="603504"/>
          </a:xfrm>
          <a:prstGeom prst="roundRect">
            <a:avLst>
              <a:gd name="adj" fmla="val 14000"/>
            </a:avLst>
          </a:prstGeom>
          <a:solidFill>
            <a:srgbClr val="4C1D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FFFFFF"/>
                </a:solidFill>
                <a:latin typeface="微软雅黑"/>
                <a:ea typeface="微软雅黑"/>
              </a:rPr>
              <a:t>動作姿勢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91359" y="2724912"/>
            <a:ext cx="1481328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E6A85"/>
                </a:solidFill>
                <a:latin typeface="微软雅黑"/>
                <a:ea typeface="微软雅黑"/>
              </a:rPr>
              <a:t>坐喺窗邊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45255" y="2029968"/>
            <a:ext cx="1828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59E0B"/>
                </a:solidFill>
                <a:latin typeface="Segoe UI"/>
                <a:ea typeface="微软雅黑"/>
              </a:rPr>
              <a:t>+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773271" y="1965960"/>
            <a:ext cx="1481328" cy="603504"/>
          </a:xfrm>
          <a:prstGeom prst="roundRect">
            <a:avLst>
              <a:gd name="adj" fmla="val 14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FFFFFF"/>
                </a:solidFill>
                <a:latin typeface="微软雅黑"/>
                <a:ea typeface="微软雅黑"/>
              </a:rPr>
              <a:t>場景環境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73271" y="2724912"/>
            <a:ext cx="1481328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E6A85"/>
                </a:solidFill>
                <a:latin typeface="微软雅黑"/>
                <a:ea typeface="微软雅黑"/>
              </a:rPr>
              <a:t>日式房間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27167" y="2029968"/>
            <a:ext cx="1828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59E0B"/>
                </a:solidFill>
                <a:latin typeface="Segoe UI"/>
                <a:ea typeface="微软雅黑"/>
              </a:rPr>
              <a:t>+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355183" y="1965960"/>
            <a:ext cx="1481328" cy="603504"/>
          </a:xfrm>
          <a:prstGeom prst="roundRect">
            <a:avLst>
              <a:gd name="adj" fmla="val 14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FFFFFF"/>
                </a:solidFill>
                <a:latin typeface="微软雅黑"/>
                <a:ea typeface="微软雅黑"/>
              </a:rPr>
              <a:t>風格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55183" y="2724912"/>
            <a:ext cx="1481328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E6A85"/>
                </a:solidFill>
                <a:latin typeface="微软雅黑"/>
                <a:ea typeface="微软雅黑"/>
              </a:rPr>
              <a:t>吉卜力動畫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09079" y="2029968"/>
            <a:ext cx="1828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59E0B"/>
                </a:solidFill>
                <a:latin typeface="Segoe UI"/>
                <a:ea typeface="微软雅黑"/>
              </a:rPr>
              <a:t>+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937095" y="1965960"/>
            <a:ext cx="1481328" cy="603504"/>
          </a:xfrm>
          <a:prstGeom prst="roundRect">
            <a:avLst>
              <a:gd name="adj" fmla="val 14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FFFFFF"/>
                </a:solidFill>
                <a:latin typeface="微软雅黑"/>
                <a:ea typeface="微软雅黑"/>
              </a:rPr>
              <a:t>構圖鏡頭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37095" y="2724912"/>
            <a:ext cx="1481328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E6A85"/>
                </a:solidFill>
                <a:latin typeface="微软雅黑"/>
                <a:ea typeface="微软雅黑"/>
              </a:rPr>
              <a:t>特寫鏡頭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0991" y="2029968"/>
            <a:ext cx="1828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59E0B"/>
                </a:solidFill>
                <a:latin typeface="Segoe UI"/>
                <a:ea typeface="微软雅黑"/>
              </a:rPr>
              <a:t>+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519007" y="1965960"/>
            <a:ext cx="1481328" cy="603504"/>
          </a:xfrm>
          <a:prstGeom prst="roundRect">
            <a:avLst>
              <a:gd name="adj" fmla="val 14000"/>
            </a:avLst>
          </a:prstGeom>
          <a:solidFill>
            <a:srgbClr val="4C1D9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FFFFFF"/>
                </a:solidFill>
                <a:latin typeface="微软雅黑"/>
                <a:ea typeface="微软雅黑"/>
              </a:rPr>
              <a:t>光線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19007" y="2724912"/>
            <a:ext cx="1481328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E6A85"/>
                </a:solidFill>
                <a:latin typeface="微软雅黑"/>
                <a:ea typeface="微软雅黑"/>
              </a:rPr>
              <a:t>黃昏暖光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972903" y="2029968"/>
            <a:ext cx="1828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59E0B"/>
                </a:solidFill>
                <a:latin typeface="Segoe UI"/>
                <a:ea typeface="微软雅黑"/>
              </a:rPr>
              <a:t>+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0100919" y="1965960"/>
            <a:ext cx="1481328" cy="603504"/>
          </a:xfrm>
          <a:prstGeom prst="roundRect">
            <a:avLst>
              <a:gd name="adj" fmla="val 14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FFFFFF"/>
                </a:solidFill>
                <a:latin typeface="微软雅黑"/>
                <a:ea typeface="微软雅黑"/>
              </a:rPr>
              <a:t>畫質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100919" y="2724912"/>
            <a:ext cx="1481328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E6A85"/>
                </a:solidFill>
                <a:latin typeface="微软雅黑"/>
                <a:ea typeface="微软雅黑"/>
              </a:rPr>
              <a:t>8K 高清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2960" y="3566160"/>
            <a:ext cx="10543032" cy="960120"/>
          </a:xfrm>
          <a:prstGeom prst="roundRect">
            <a:avLst>
              <a:gd name="adj" fmla="val 10000"/>
            </a:avLst>
          </a:prstGeom>
          <a:solidFill>
            <a:srgbClr val="F3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6D28D9"/>
                </a:solidFill>
                <a:latin typeface="微软雅黑"/>
                <a:ea typeface="微软雅黑"/>
              </a:rPr>
              <a:t>完整例子</a:t>
            </a:r>
          </a:p>
          <a:p>
            <a:pPr algn="l">
              <a:lnSpc>
                <a:spcPct val="112000"/>
              </a:lnSpc>
              <a:spcBef>
                <a:spcPts val="300"/>
              </a:spcBef>
              <a:spcAft>
                <a:spcPts val="0"/>
              </a:spcAft>
            </a:pPr>
            <a:r>
              <a:rPr sz="1550" b="0" i="0">
                <a:solidFill>
                  <a:srgbClr val="23203A"/>
                </a:solidFill>
                <a:latin typeface="微软雅黑"/>
                <a:ea typeface="微软雅黑"/>
              </a:rPr>
              <a:t>一隻橘色虎斑貓，坐喺窗邊望向窗外，日式房間，吉卜力動畫風格，特寫鏡頭，黃昏暖光，8K 高清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" y="4892040"/>
            <a:ext cx="50292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6D28D9"/>
                </a:solidFill>
                <a:latin typeface="微软雅黑"/>
                <a:ea typeface="微软雅黑"/>
              </a:rPr>
              <a:t>越具體越好</a:t>
            </a:r>
          </a:p>
          <a:p>
            <a:pPr algn="l">
              <a:lnSpc>
                <a:spcPct val="125000"/>
              </a:lnSpc>
              <a:spcBef>
                <a:spcPts val="400"/>
              </a:spcBef>
              <a:spcAft>
                <a:spcPts val="0"/>
              </a:spcAft>
            </a:pPr>
            <a:r>
              <a:rPr sz="1350" b="0" i="0">
                <a:solidFill>
                  <a:srgbClr val="23203A"/>
                </a:solidFill>
                <a:latin typeface="微软雅黑"/>
                <a:ea typeface="微软雅黑"/>
              </a:rPr>
              <a:t>數量、顏色、材質寫清楚：三隻暗紅色金屬杯，好過幾隻杯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63640" y="4892040"/>
            <a:ext cx="50292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6D28D9"/>
                </a:solidFill>
                <a:latin typeface="微软雅黑"/>
                <a:ea typeface="微软雅黑"/>
              </a:rPr>
              <a:t>一句唔得就迭代</a:t>
            </a:r>
          </a:p>
          <a:p>
            <a:pPr algn="l">
              <a:lnSpc>
                <a:spcPct val="125000"/>
              </a:lnSpc>
              <a:spcBef>
                <a:spcPts val="400"/>
              </a:spcBef>
              <a:spcAft>
                <a:spcPts val="0"/>
              </a:spcAft>
            </a:pPr>
            <a:r>
              <a:rPr sz="1350" b="0" i="0">
                <a:solidFill>
                  <a:srgbClr val="23203A"/>
                </a:solidFill>
                <a:latin typeface="微软雅黑"/>
                <a:ea typeface="微软雅黑"/>
              </a:rPr>
              <a:t>生成 → 改一句 → 再生成，慢慢逼近心目中嘅畫面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7B2C9"/>
                </a:solidFill>
                <a:latin typeface="微软雅黑"/>
                <a:ea typeface="微软雅黑"/>
              </a:rPr>
              <a:t>AI 文字生圖入門教學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55680" y="647395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7B2C9"/>
                </a:solidFill>
                <a:latin typeface="微软雅黑"/>
                <a:ea typeface="微软雅黑"/>
              </a:rPr>
              <a:t>04 / 18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PROMPT WRITING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060704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23203A"/>
                </a:solidFill>
                <a:latin typeface="微软雅黑"/>
                <a:ea typeface="微软雅黑"/>
              </a:rPr>
              <a:t>同一個諗法，兩個結果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411480"/>
            <a:ext cx="5029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E6A85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83080"/>
            <a:ext cx="5257800" cy="3931920"/>
          </a:xfrm>
          <a:prstGeom prst="roundRect">
            <a:avLst>
              <a:gd name="adj" fmla="val 8000"/>
            </a:avLst>
          </a:prstGeom>
          <a:solidFill>
            <a:srgbClr val="F8F7FB"/>
          </a:solidFill>
          <a:ln w="9525">
            <a:solidFill>
              <a:srgbClr val="DDD4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960120" y="2103120"/>
            <a:ext cx="822960" cy="384048"/>
          </a:xfrm>
          <a:prstGeom prst="roundRect">
            <a:avLst>
              <a:gd name="adj" fmla="val 50000"/>
            </a:avLst>
          </a:prstGeom>
          <a:solidFill>
            <a:srgbClr val="B7B2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微软雅黑"/>
                <a:ea typeface="微软雅黑"/>
              </a:rPr>
              <a:t>太籠統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2743200"/>
            <a:ext cx="45720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23203A"/>
                </a:solidFill>
                <a:latin typeface="微软雅黑"/>
                <a:ea typeface="微软雅黑"/>
              </a:rPr>
              <a:t>「一隻貓」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3657600"/>
            <a:ext cx="4617720" cy="1737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6E6A85"/>
                </a:solidFill>
                <a:latin typeface="微软雅黑"/>
                <a:ea typeface="微软雅黑"/>
              </a:rPr>
              <a:t>AI 只可以自由發揮：品種、風格、場景全部隨機。</a:t>
            </a:r>
          </a:p>
          <a:p>
            <a:pPr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</a:pPr>
            <a:r>
              <a:rPr sz="1450" b="0" i="0">
                <a:solidFill>
                  <a:srgbClr val="6E6A85"/>
                </a:solidFill>
                <a:latin typeface="微软雅黑"/>
                <a:ea typeface="微软雅黑"/>
              </a:rPr>
              <a:t>出嚟可能係卡通貓、黑白相、甚至七彩霓虹貓——好睇彩數。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91072" y="1783080"/>
            <a:ext cx="5257800" cy="3931920"/>
          </a:xfrm>
          <a:prstGeom prst="roundRect">
            <a:avLst>
              <a:gd name="adj" fmla="val 8000"/>
            </a:avLst>
          </a:prstGeom>
          <a:solidFill>
            <a:srgbClr val="F3EFFC"/>
          </a:solidFill>
          <a:ln w="1524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611112" y="2103120"/>
            <a:ext cx="822960" cy="384048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微软雅黑"/>
                <a:ea typeface="微软雅黑"/>
              </a:rPr>
              <a:t>夠具體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11112" y="2743200"/>
            <a:ext cx="4617720" cy="1463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23203A"/>
                </a:solidFill>
                <a:latin typeface="微软雅黑"/>
                <a:ea typeface="微软雅黑"/>
              </a:rPr>
              <a:t>「一隻橘色虎斑貓，坐喺窗邊，吉卜力動畫風格，黃昏暖光，特寫鏡頭」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11112" y="4434840"/>
            <a:ext cx="461772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4C1D95"/>
                </a:solidFill>
                <a:latin typeface="微软雅黑"/>
                <a:ea typeface="微软雅黑"/>
              </a:rPr>
              <a:t>場景、風格、光線全部鎖死，第一張已經貼近你想像，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4C1D95"/>
                </a:solidFill>
                <a:latin typeface="微软雅黑"/>
                <a:ea typeface="微软雅黑"/>
              </a:rPr>
              <a:t>之後只需微調。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5897880"/>
            <a:ext cx="10908792" cy="502920"/>
          </a:xfrm>
          <a:prstGeom prst="roundRect">
            <a:avLst>
              <a:gd name="adj" fmla="val 12000"/>
            </a:avLst>
          </a:prstGeom>
          <a:solidFill>
            <a:srgbClr val="FDF1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92400E"/>
                </a:solidFill>
                <a:latin typeface="微软雅黑"/>
                <a:ea typeface="微软雅黑"/>
              </a:rPr>
              <a:t>口訣：</a:t>
            </a:r>
            <a:r>
              <a:rPr sz="1400" b="0" i="0">
                <a:solidFill>
                  <a:srgbClr val="23203A"/>
                </a:solidFill>
                <a:latin typeface="微软雅黑"/>
                <a:ea typeface="微软雅黑"/>
              </a:rPr>
              <a:t>你唔講，AI 就幫你作主——每個留白位都係隨機數。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7B2C9"/>
                </a:solidFill>
                <a:latin typeface="微软雅黑"/>
                <a:ea typeface="微软雅黑"/>
              </a:rPr>
              <a:t>AI 文字生圖入門教學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0" y="647395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7B2C9"/>
                </a:solidFill>
                <a:latin typeface="微软雅黑"/>
                <a:ea typeface="微软雅黑"/>
              </a:rPr>
              <a:t>05 / 18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PROMPT WRITING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060704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23203A"/>
                </a:solidFill>
                <a:latin typeface="微软雅黑"/>
                <a:ea typeface="微软雅黑"/>
              </a:rPr>
              <a:t>三個進階技巧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411480"/>
            <a:ext cx="5029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E6A85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73936"/>
            <a:ext cx="329184" cy="329184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微软雅黑"/>
                <a:ea typeface="微软雅黑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8720" y="1737360"/>
            <a:ext cx="996696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3203A"/>
                </a:solidFill>
                <a:latin typeface="微软雅黑"/>
                <a:ea typeface="微软雅黑"/>
              </a:rPr>
              <a:t>負面提詞（Negative Prompt）</a:t>
            </a:r>
          </a:p>
          <a:p>
            <a:pPr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</a:pPr>
            <a:r>
              <a:rPr sz="1350" b="0" i="0">
                <a:solidFill>
                  <a:srgbClr val="6E6A85"/>
                </a:solidFill>
                <a:latin typeface="微软雅黑"/>
                <a:ea typeface="微软雅黑"/>
              </a:rPr>
              <a:t>講明「唔要咩」：模糊、多餘手指、文字水印。Midjourney 用 --no 參數，其他工具多數有負面詞欄位。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2578608"/>
            <a:ext cx="10515600" cy="10972"/>
          </a:xfrm>
          <a:prstGeom prst="rect">
            <a:avLst/>
          </a:prstGeom>
          <a:solidFill>
            <a:srgbClr val="DDD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2743200"/>
            <a:ext cx="329184" cy="329184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微软雅黑"/>
                <a:ea typeface="微软雅黑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88720" y="2706624"/>
            <a:ext cx="996696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3203A"/>
                </a:solidFill>
                <a:latin typeface="微软雅黑"/>
                <a:ea typeface="微软雅黑"/>
              </a:rPr>
              <a:t>風格詞庫</a:t>
            </a:r>
          </a:p>
          <a:p>
            <a:pPr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</a:pPr>
            <a:r>
              <a:rPr sz="1350" b="0" i="0">
                <a:solidFill>
                  <a:srgbClr val="6E6A85"/>
                </a:solidFill>
                <a:latin typeface="微软雅黑"/>
                <a:ea typeface="微软雅黑"/>
              </a:rPr>
              <a:t>將試過好用嘅風格詞存低，下次直接套用——唔使次次由零開始諗。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3547872"/>
            <a:ext cx="10515600" cy="10972"/>
          </a:xfrm>
          <a:prstGeom prst="rect">
            <a:avLst/>
          </a:prstGeom>
          <a:solidFill>
            <a:srgbClr val="DDD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3712463"/>
            <a:ext cx="329184" cy="329184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8720" y="3675887"/>
            <a:ext cx="996696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3203A"/>
                </a:solidFill>
                <a:latin typeface="微软雅黑"/>
                <a:ea typeface="微软雅黑"/>
              </a:rPr>
              <a:t>鏡頭語言</a:t>
            </a:r>
          </a:p>
          <a:p>
            <a:pPr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</a:pPr>
            <a:r>
              <a:rPr sz="1350" b="0" i="0">
                <a:solidFill>
                  <a:srgbClr val="6E6A85"/>
                </a:solidFill>
                <a:latin typeface="微软雅黑"/>
                <a:ea typeface="微软雅黑"/>
              </a:rPr>
              <a:t>廣角、俯拍、淺景深、85mm 人像鏡頭……攝影詞彙令構圖即刻專業。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4800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D28D9"/>
                </a:solidFill>
                <a:latin typeface="微软雅黑"/>
                <a:ea typeface="微软雅黑"/>
              </a:rPr>
              <a:t>常用風格詞（抄低即刻用）：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5257800"/>
            <a:ext cx="891539" cy="384048"/>
          </a:xfrm>
          <a:prstGeom prst="roundRect">
            <a:avLst>
              <a:gd name="adj" fmla="val 50000"/>
            </a:avLst>
          </a:prstGeom>
          <a:solidFill>
            <a:srgbClr val="E4D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4C1D95"/>
                </a:solidFill>
                <a:latin typeface="微软雅黑"/>
                <a:ea typeface="微软雅黑"/>
              </a:rPr>
              <a:t>水彩風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96211" y="5257800"/>
            <a:ext cx="1060704" cy="384048"/>
          </a:xfrm>
          <a:prstGeom prst="roundRect">
            <a:avLst>
              <a:gd name="adj" fmla="val 50000"/>
            </a:avLst>
          </a:prstGeom>
          <a:solidFill>
            <a:srgbClr val="E4D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4C1D95"/>
                </a:solidFill>
                <a:latin typeface="微软雅黑"/>
                <a:ea typeface="微软雅黑"/>
              </a:rPr>
              <a:t>賽博朋克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921507" y="5257800"/>
            <a:ext cx="1568195" cy="384048"/>
          </a:xfrm>
          <a:prstGeom prst="roundRect">
            <a:avLst>
              <a:gd name="adj" fmla="val 50000"/>
            </a:avLst>
          </a:prstGeom>
          <a:solidFill>
            <a:srgbClr val="E4D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4C1D95"/>
                </a:solidFill>
                <a:latin typeface="微软雅黑"/>
                <a:ea typeface="微软雅黑"/>
              </a:rPr>
              <a:t>3D 皮克斯風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654295" y="5257800"/>
            <a:ext cx="1060704" cy="384048"/>
          </a:xfrm>
          <a:prstGeom prst="roundRect">
            <a:avLst>
              <a:gd name="adj" fmla="val 50000"/>
            </a:avLst>
          </a:prstGeom>
          <a:solidFill>
            <a:srgbClr val="E4D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4C1D95"/>
                </a:solidFill>
                <a:latin typeface="微软雅黑"/>
                <a:ea typeface="微软雅黑"/>
              </a:rPr>
              <a:t>中國水墨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879591" y="5257800"/>
            <a:ext cx="1060704" cy="384048"/>
          </a:xfrm>
          <a:prstGeom prst="roundRect">
            <a:avLst>
              <a:gd name="adj" fmla="val 50000"/>
            </a:avLst>
          </a:prstGeom>
          <a:solidFill>
            <a:srgbClr val="E4D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4C1D95"/>
                </a:solidFill>
                <a:latin typeface="微软雅黑"/>
                <a:ea typeface="微软雅黑"/>
              </a:rPr>
              <a:t>膠片攝影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104887" y="5257800"/>
            <a:ext cx="1060704" cy="384048"/>
          </a:xfrm>
          <a:prstGeom prst="roundRect">
            <a:avLst>
              <a:gd name="adj" fmla="val 50000"/>
            </a:avLst>
          </a:prstGeom>
          <a:solidFill>
            <a:srgbClr val="E4D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4C1D95"/>
                </a:solidFill>
                <a:latin typeface="微软雅黑"/>
                <a:ea typeface="微软雅黑"/>
              </a:rPr>
              <a:t>等距視角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330183" y="5257800"/>
            <a:ext cx="1060704" cy="384048"/>
          </a:xfrm>
          <a:prstGeom prst="roundRect">
            <a:avLst>
              <a:gd name="adj" fmla="val 50000"/>
            </a:avLst>
          </a:prstGeom>
          <a:solidFill>
            <a:srgbClr val="E4D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4C1D95"/>
                </a:solidFill>
                <a:latin typeface="微软雅黑"/>
                <a:ea typeface="微软雅黑"/>
              </a:rPr>
              <a:t>極簡主義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555480" y="5257800"/>
            <a:ext cx="1060704" cy="384048"/>
          </a:xfrm>
          <a:prstGeom prst="roundRect">
            <a:avLst>
              <a:gd name="adj" fmla="val 50000"/>
            </a:avLst>
          </a:prstGeom>
          <a:solidFill>
            <a:srgbClr val="E4D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4C1D95"/>
                </a:solidFill>
                <a:latin typeface="微软雅黑"/>
                <a:ea typeface="微软雅黑"/>
              </a:rPr>
              <a:t>厚塗插畫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7B2C9"/>
                </a:solidFill>
                <a:latin typeface="微软雅黑"/>
                <a:ea typeface="微软雅黑"/>
              </a:rPr>
              <a:t>AI 文字生圖入門教學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55680" y="647395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7B2C9"/>
                </a:solidFill>
                <a:latin typeface="微软雅黑"/>
                <a:ea typeface="微软雅黑"/>
              </a:rPr>
              <a:t>06 / 18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IMAGE TO PROMPT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060704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23203A"/>
                </a:solidFill>
                <a:latin typeface="微软雅黑"/>
                <a:ea typeface="微软雅黑"/>
              </a:rPr>
              <a:t>反提詞：由一張圖推返個 prompt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411480"/>
            <a:ext cx="5029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E6A85"/>
                </a:solidFill>
                <a:latin typeface="微软雅黑"/>
                <a:ea typeface="微软雅黑"/>
              </a:rPr>
              <a:t>07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2487168" cy="1783080"/>
          </a:xfrm>
          <a:prstGeom prst="roundRect">
            <a:avLst>
              <a:gd name="adj" fmla="val 10000"/>
            </a:avLst>
          </a:prstGeom>
          <a:solidFill>
            <a:srgbClr val="F3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/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4C1D95"/>
                </a:solidFill>
                <a:latin typeface="微软雅黑"/>
                <a:ea typeface="微软雅黑"/>
              </a:rPr>
              <a:t>上載圖片</a:t>
            </a:r>
          </a:p>
          <a:p>
            <a:pPr algn="ctr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</a:pPr>
            <a:r>
              <a:rPr sz="1250" b="0" i="0">
                <a:solidFill>
                  <a:srgbClr val="4C1D95"/>
                </a:solidFill>
                <a:latin typeface="微软雅黑"/>
                <a:ea typeface="微软雅黑"/>
              </a:rPr>
              <a:t>揀一張你鍾意嘅靚圖</a:t>
            </a:r>
          </a:p>
        </p:txBody>
      </p:sp>
      <p:sp>
        <p:nvSpPr>
          <p:cNvPr id="6" name="Right Arrow 5"/>
          <p:cNvSpPr/>
          <p:nvPr/>
        </p:nvSpPr>
        <p:spPr>
          <a:xfrm>
            <a:off x="3076956" y="2606040"/>
            <a:ext cx="310896" cy="201168"/>
          </a:xfrm>
          <a:prstGeom prst="rightArrow">
            <a:avLst/>
          </a:prstGeom>
          <a:solidFill>
            <a:srgbClr val="E4D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3419856" y="1828800"/>
            <a:ext cx="2487168" cy="1783080"/>
          </a:xfrm>
          <a:prstGeom prst="roundRect">
            <a:avLst>
              <a:gd name="adj" fmla="val 10000"/>
            </a:avLst>
          </a:prstGeom>
          <a:solidFill>
            <a:srgbClr val="F3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/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4C1D95"/>
                </a:solidFill>
                <a:latin typeface="微软雅黑"/>
                <a:ea typeface="微软雅黑"/>
              </a:rPr>
              <a:t>叫 AI 描述</a:t>
            </a:r>
          </a:p>
          <a:p>
            <a:pPr algn="ctr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</a:pPr>
            <a:r>
              <a:rPr sz="1250" b="0" i="0">
                <a:solidFill>
                  <a:srgbClr val="4C1D95"/>
                </a:solidFill>
                <a:latin typeface="微软雅黑"/>
                <a:ea typeface="微软雅黑"/>
              </a:rPr>
              <a:t>「詳細描述呢張圖， 再寫一段生成用 prompt」</a:t>
            </a:r>
          </a:p>
        </p:txBody>
      </p:sp>
      <p:sp>
        <p:nvSpPr>
          <p:cNvPr id="8" name="Right Arrow 7"/>
          <p:cNvSpPr/>
          <p:nvPr/>
        </p:nvSpPr>
        <p:spPr>
          <a:xfrm>
            <a:off x="5948172" y="2606040"/>
            <a:ext cx="310896" cy="201168"/>
          </a:xfrm>
          <a:prstGeom prst="rightArrow">
            <a:avLst/>
          </a:prstGeom>
          <a:solidFill>
            <a:srgbClr val="E4D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291072" y="1828800"/>
            <a:ext cx="2487168" cy="1783080"/>
          </a:xfrm>
          <a:prstGeom prst="roundRect">
            <a:avLst>
              <a:gd name="adj" fmla="val 10000"/>
            </a:avLst>
          </a:prstGeom>
          <a:solidFill>
            <a:srgbClr val="F3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/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4C1D95"/>
                </a:solidFill>
                <a:latin typeface="微软雅黑"/>
                <a:ea typeface="微软雅黑"/>
              </a:rPr>
              <a:t>取得候選 prompt</a:t>
            </a:r>
          </a:p>
          <a:p>
            <a:pPr algn="ctr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</a:pPr>
            <a:r>
              <a:rPr sz="1250" b="0" i="0">
                <a:solidFill>
                  <a:srgbClr val="4C1D95"/>
                </a:solidFill>
                <a:latin typeface="微软雅黑"/>
                <a:ea typeface="微软雅黑"/>
              </a:rPr>
              <a:t>AI 會寫低一段 完整英文/中文提詞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8819388" y="2606040"/>
            <a:ext cx="310896" cy="201168"/>
          </a:xfrm>
          <a:prstGeom prst="rightArrow">
            <a:avLst/>
          </a:prstGeom>
          <a:solidFill>
            <a:srgbClr val="E4D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9162288" y="1828800"/>
            <a:ext cx="2487168" cy="1783080"/>
          </a:xfrm>
          <a:prstGeom prst="roundRect">
            <a:avLst>
              <a:gd name="adj" fmla="val 1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/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微软雅黑"/>
                <a:ea typeface="微软雅黑"/>
              </a:rPr>
              <a:t>補返風格詞</a:t>
            </a:r>
          </a:p>
          <a:p>
            <a:pPr algn="ctr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</a:pP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手動加返感覺層面 嘅風格同構圖詞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977639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6D28D9"/>
                </a:solidFill>
                <a:latin typeface="微软雅黑"/>
                <a:ea typeface="微软雅黑"/>
              </a:rPr>
              <a:t>邊啲工具做到？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407408"/>
            <a:ext cx="722376" cy="420624"/>
          </a:xfrm>
          <a:prstGeom prst="roundRect">
            <a:avLst>
              <a:gd name="adj" fmla="val 50000"/>
            </a:avLst>
          </a:prstGeom>
          <a:solidFill>
            <a:srgbClr val="E4D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4C1D95"/>
                </a:solidFill>
                <a:latin typeface="微软雅黑"/>
                <a:ea typeface="微软雅黑"/>
              </a:rPr>
              <a:t>豆包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453895" y="4407408"/>
            <a:ext cx="3090672" cy="420624"/>
          </a:xfrm>
          <a:prstGeom prst="roundRect">
            <a:avLst>
              <a:gd name="adj" fmla="val 50000"/>
            </a:avLst>
          </a:prstGeom>
          <a:solidFill>
            <a:srgbClr val="E4D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4C1D95"/>
                </a:solidFill>
                <a:latin typeface="微软雅黑"/>
                <a:ea typeface="微软雅黑"/>
              </a:rPr>
              <a:t>ChatGPT / Gemini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727448" y="4407408"/>
            <a:ext cx="3767328" cy="420624"/>
          </a:xfrm>
          <a:prstGeom prst="roundRect">
            <a:avLst>
              <a:gd name="adj" fmla="val 50000"/>
            </a:avLst>
          </a:prstGeom>
          <a:solidFill>
            <a:srgbClr val="E4D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4C1D95"/>
                </a:solidFill>
                <a:latin typeface="微软雅黑"/>
                <a:ea typeface="微软雅黑"/>
              </a:rPr>
              <a:t>Midjourney /describe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677656" y="4407408"/>
            <a:ext cx="1229868" cy="420624"/>
          </a:xfrm>
          <a:prstGeom prst="roundRect">
            <a:avLst>
              <a:gd name="adj" fmla="val 50000"/>
            </a:avLst>
          </a:prstGeom>
          <a:solidFill>
            <a:srgbClr val="E4D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4C1D95"/>
                </a:solidFill>
                <a:latin typeface="微软雅黑"/>
                <a:ea typeface="微软雅黑"/>
              </a:rPr>
              <a:t>即夢 AI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5257800"/>
            <a:ext cx="11091672" cy="777240"/>
          </a:xfrm>
          <a:prstGeom prst="roundRect">
            <a:avLst>
              <a:gd name="adj" fmla="val 10000"/>
            </a:avLst>
          </a:prstGeom>
          <a:solidFill>
            <a:srgbClr val="FDF1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92400E"/>
                </a:solidFill>
                <a:latin typeface="微软雅黑"/>
                <a:ea typeface="微软雅黑"/>
              </a:rPr>
              <a:t>貼士：反提詞通常漏咗「感覺」</a:t>
            </a:r>
          </a:p>
          <a:p>
            <a:pPr algn="l">
              <a:lnSpc>
                <a:spcPct val="112000"/>
              </a:lnSpc>
              <a:spcBef>
                <a:spcPts val="200"/>
              </a:spcBef>
              <a:spcAft>
                <a:spcPts val="0"/>
              </a:spcAft>
            </a:pPr>
            <a:r>
              <a:rPr sz="1300" b="0" i="0">
                <a:solidFill>
                  <a:srgbClr val="23203A"/>
                </a:solidFill>
                <a:latin typeface="微软雅黑"/>
                <a:ea typeface="微软雅黑"/>
              </a:rPr>
              <a:t>AI 描述講得出「有咩」，未必講得出「電影感、孤寂感」——呢啲要自己補返。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7B2C9"/>
                </a:solidFill>
                <a:latin typeface="微软雅黑"/>
                <a:ea typeface="微软雅黑"/>
              </a:rPr>
              <a:t>AI 文字生圖入門教學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55680" y="647395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7B2C9"/>
                </a:solidFill>
                <a:latin typeface="微软雅黑"/>
                <a:ea typeface="微软雅黑"/>
              </a:rPr>
              <a:t>07 / 18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JSON PROMPTING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060704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23203A"/>
                </a:solidFill>
                <a:latin typeface="微软雅黑"/>
                <a:ea typeface="微软雅黑"/>
              </a:rPr>
              <a:t>JSON 提詞法：點解要咁做？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411480"/>
            <a:ext cx="5029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E6A85"/>
                </a:solidFill>
                <a:latin typeface="微软雅黑"/>
                <a:ea typeface="微软雅黑"/>
              </a:rPr>
              <a:t>08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3727" y="1828800"/>
            <a:ext cx="3474720" cy="2377440"/>
          </a:xfrm>
          <a:prstGeom prst="roundRect">
            <a:avLst>
              <a:gd name="adj" fmla="val 8000"/>
            </a:avLst>
          </a:prstGeom>
          <a:solidFill>
            <a:srgbClr val="F3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56032" rIns="256032" tIns="274320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6D28D9"/>
                </a:solidFill>
                <a:latin typeface="微软雅黑"/>
                <a:ea typeface="微软雅黑"/>
              </a:rPr>
              <a:t>易修改</a:t>
            </a:r>
          </a:p>
          <a:p>
            <a:pPr algn="l">
              <a:lnSpc>
                <a:spcPct val="135000"/>
              </a:lnSpc>
              <a:spcBef>
                <a:spcPts val="800"/>
              </a:spcBef>
              <a:spcAft>
                <a:spcPts val="0"/>
              </a:spcAft>
            </a:pPr>
            <a:r>
              <a:rPr sz="1400" b="0" i="0">
                <a:solidFill>
                  <a:srgbClr val="23203A"/>
                </a:solidFill>
                <a:latin typeface="微软雅黑"/>
                <a:ea typeface="微软雅黑"/>
              </a:rPr>
              <a:t>改一個欄位就換效果，唔使成句重寫。換個表情、轉個場景，一目了然。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58487" y="1828800"/>
            <a:ext cx="3474720" cy="2377440"/>
          </a:xfrm>
          <a:prstGeom prst="roundRect">
            <a:avLst>
              <a:gd name="adj" fmla="val 8000"/>
            </a:avLst>
          </a:prstGeom>
          <a:solidFill>
            <a:srgbClr val="F3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56032" rIns="256032" tIns="274320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6D28D9"/>
                </a:solidFill>
                <a:latin typeface="微软雅黑"/>
                <a:ea typeface="微软雅黑"/>
              </a:rPr>
              <a:t>夠一致</a:t>
            </a:r>
          </a:p>
          <a:p>
            <a:pPr algn="l">
              <a:lnSpc>
                <a:spcPct val="135000"/>
              </a:lnSpc>
              <a:spcBef>
                <a:spcPts val="800"/>
              </a:spcBef>
              <a:spcAft>
                <a:spcPts val="0"/>
              </a:spcAft>
            </a:pPr>
            <a:r>
              <a:rPr sz="1400" b="0" i="0">
                <a:solidFill>
                  <a:srgbClr val="23203A"/>
                </a:solidFill>
                <a:latin typeface="微软雅黑"/>
                <a:ea typeface="微软雅黑"/>
              </a:rPr>
              <a:t>同一個 JSON 每次都出同一個角色——做多張圖嘅系列必備。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153247" y="1828800"/>
            <a:ext cx="3474720" cy="2377440"/>
          </a:xfrm>
          <a:prstGeom prst="roundRect">
            <a:avLst>
              <a:gd name="adj" fmla="val 8000"/>
            </a:avLst>
          </a:prstGeom>
          <a:solidFill>
            <a:srgbClr val="F3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56032" rIns="256032" tIns="274320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6D28D9"/>
                </a:solidFill>
                <a:latin typeface="微软雅黑"/>
                <a:ea typeface="微软雅黑"/>
              </a:rPr>
              <a:t>可重用</a:t>
            </a:r>
          </a:p>
          <a:p>
            <a:pPr algn="l">
              <a:lnSpc>
                <a:spcPct val="135000"/>
              </a:lnSpc>
              <a:spcBef>
                <a:spcPts val="800"/>
              </a:spcBef>
              <a:spcAft>
                <a:spcPts val="0"/>
              </a:spcAft>
            </a:pPr>
            <a:r>
              <a:rPr sz="1400" b="0" i="0">
                <a:solidFill>
                  <a:srgbClr val="23203A"/>
                </a:solidFill>
                <a:latin typeface="微软雅黑"/>
                <a:ea typeface="微软雅黑"/>
              </a:rPr>
              <a:t>存檔、傳俾同事、幾個 JSON 拆開再組合，變成你嘅模組庫。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5167" y="4709160"/>
            <a:ext cx="3017520" cy="65836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4C1D95"/>
                </a:solidFill>
                <a:latin typeface="微软雅黑"/>
                <a:ea typeface="微软雅黑"/>
              </a:rPr>
              <a:t>一大段文字 prompt</a:t>
            </a:r>
          </a:p>
        </p:txBody>
      </p:sp>
      <p:sp>
        <p:nvSpPr>
          <p:cNvPr id="9" name="Right Arrow 8"/>
          <p:cNvSpPr/>
          <p:nvPr/>
        </p:nvSpPr>
        <p:spPr>
          <a:xfrm>
            <a:off x="3956151" y="4956048"/>
            <a:ext cx="310896" cy="201168"/>
          </a:xfrm>
          <a:prstGeom prst="rightArrow">
            <a:avLst/>
          </a:prstGeom>
          <a:solidFill>
            <a:srgbClr val="E4D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587087" y="4709160"/>
            <a:ext cx="3017520" cy="65836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6D28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4C1D95"/>
                </a:solidFill>
                <a:latin typeface="微软雅黑"/>
                <a:ea typeface="微软雅黑"/>
              </a:rPr>
              <a:t>搵 AI 幫手整理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7888071" y="4956048"/>
            <a:ext cx="310896" cy="201168"/>
          </a:xfrm>
          <a:prstGeom prst="rightArrow">
            <a:avLst/>
          </a:prstGeom>
          <a:solidFill>
            <a:srgbClr val="E4D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519007" y="4709160"/>
            <a:ext cx="3017520" cy="658368"/>
          </a:xfrm>
          <a:prstGeom prst="roundRect">
            <a:avLst>
              <a:gd name="adj" fmla="val 12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FFFFFF"/>
                </a:solidFill>
                <a:latin typeface="微软雅黑"/>
                <a:ea typeface="微软雅黑"/>
              </a:rPr>
              <a:t>結構化 JSON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5715000"/>
            <a:ext cx="11091672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6E6A85"/>
                </a:solidFill>
                <a:latin typeface="微软雅黑"/>
                <a:ea typeface="微软雅黑"/>
              </a:rPr>
              <a:t>最啱用喺：人物設定集、故事繪本、品牌插畫等需要「同一個世界觀」嘅系列作品。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7B2C9"/>
                </a:solidFill>
                <a:latin typeface="微软雅黑"/>
                <a:ea typeface="微软雅黑"/>
              </a:rPr>
              <a:t>AI 文字生圖入門教學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0" y="647395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7B2C9"/>
                </a:solidFill>
                <a:latin typeface="微软雅黑"/>
                <a:ea typeface="微软雅黑"/>
              </a:rPr>
              <a:t>08 / 18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JSON PROMPTING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060704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23203A"/>
                </a:solidFill>
                <a:latin typeface="微软雅黑"/>
                <a:ea typeface="微软雅黑"/>
              </a:rPr>
              <a:t>JSON 範例：茶餐廳老闆娘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411480"/>
            <a:ext cx="5029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E6A85"/>
                </a:solidFill>
                <a:latin typeface="微软雅黑"/>
                <a:ea typeface="微软雅黑"/>
              </a:rPr>
              <a:t>09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91640"/>
            <a:ext cx="6720840" cy="4434840"/>
          </a:xfrm>
          <a:prstGeom prst="roundRect">
            <a:avLst>
              <a:gd name="adj" fmla="val 5000"/>
            </a:avLst>
          </a:prstGeom>
          <a:solidFill>
            <a:srgbClr val="1D16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20040" tIns="256032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8B84B0"/>
                </a:solidFill>
                <a:latin typeface="Consolas"/>
                <a:ea typeface="微软雅黑"/>
              </a:rPr>
              <a:t>角色設定檔 · character.json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9C2E8"/>
                </a:solidFill>
                <a:latin typeface="Consolas"/>
                <a:ea typeface="微软雅黑"/>
              </a:rPr>
              <a:t>{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F59E0B"/>
                </a:solidFill>
                <a:latin typeface="Consolas"/>
                <a:ea typeface="微软雅黑"/>
              </a:rPr>
              <a:t>  "subject": {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F59E0B"/>
                </a:solidFill>
                <a:latin typeface="Consolas"/>
                <a:ea typeface="微软雅黑"/>
              </a:rPr>
              <a:t>    "character":  "年輕女茶餐廳老闆娘",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F59E0B"/>
                </a:solidFill>
                <a:latin typeface="Consolas"/>
                <a:ea typeface="微软雅黑"/>
              </a:rPr>
              <a:t>    "appearance": "短髮、白圍裙、手持奶茶",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F59E0B"/>
                </a:solidFill>
                <a:latin typeface="Consolas"/>
                <a:ea typeface="微软雅黑"/>
              </a:rPr>
              <a:t>    "expression": "親切微笑"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9C2E8"/>
                </a:solidFill>
                <a:latin typeface="Consolas"/>
                <a:ea typeface="微软雅黑"/>
              </a:rPr>
              <a:t>  },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F59E0B"/>
                </a:solidFill>
                <a:latin typeface="Consolas"/>
                <a:ea typeface="微软雅黑"/>
              </a:rPr>
              <a:t>  "scene": {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F59E0B"/>
                </a:solidFill>
                <a:latin typeface="Consolas"/>
                <a:ea typeface="微软雅黑"/>
              </a:rPr>
              <a:t>    "location":   "香港茶餐廳內",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F59E0B"/>
                </a:solidFill>
                <a:latin typeface="Consolas"/>
                <a:ea typeface="微软雅黑"/>
              </a:rPr>
              <a:t>    "background": "卡座、霓虹招牌",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F59E0B"/>
                </a:solidFill>
                <a:latin typeface="Consolas"/>
                <a:ea typeface="微软雅黑"/>
              </a:rPr>
              <a:t>    "time":       "下午"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9C2E8"/>
                </a:solidFill>
                <a:latin typeface="Consolas"/>
                <a:ea typeface="微软雅黑"/>
              </a:rPr>
              <a:t>  },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F59E0B"/>
                </a:solidFill>
                <a:latin typeface="Consolas"/>
                <a:ea typeface="微软雅黑"/>
              </a:rPr>
              <a:t>  "style": {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F59E0B"/>
                </a:solidFill>
                <a:latin typeface="Consolas"/>
                <a:ea typeface="微软雅黑"/>
              </a:rPr>
              <a:t>    "art_style": "香港電影感攝影",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F59E0B"/>
                </a:solidFill>
                <a:latin typeface="Consolas"/>
                <a:ea typeface="微软雅黑"/>
              </a:rPr>
              <a:t>    "lighting":  "暖黃燈光",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F59E0B"/>
                </a:solidFill>
                <a:latin typeface="Consolas"/>
                <a:ea typeface="微软雅黑"/>
              </a:rPr>
              <a:t>    "camera":    "35mm 廣角、淺景深",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F59E0B"/>
                </a:solidFill>
                <a:latin typeface="Consolas"/>
                <a:ea typeface="微软雅黑"/>
              </a:rPr>
              <a:t>    "quality":   "8K、高細節"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9C2E8"/>
                </a:solidFill>
                <a:latin typeface="Consolas"/>
                <a:ea typeface="微软雅黑"/>
              </a:rPr>
              <a:t>  },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F59E0B"/>
                </a:solidFill>
                <a:latin typeface="Consolas"/>
                <a:ea typeface="微软雅黑"/>
              </a:rPr>
              <a:t>  "negative": "模糊、變形手部、水印"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9C2E8"/>
                </a:solidFill>
                <a:latin typeface="Consolas"/>
                <a:ea typeface="微软雅黑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26679" y="1828800"/>
            <a:ext cx="3931920" cy="2926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3203A"/>
                </a:solidFill>
                <a:latin typeface="微软雅黑"/>
                <a:ea typeface="微软雅黑"/>
              </a:rPr>
              <a:t>四個核心欄位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50" b="1" i="0">
                <a:solidFill>
                  <a:srgbClr val="6D28D9"/>
                </a:solidFill>
                <a:latin typeface="Segoe UI"/>
                <a:ea typeface="微软雅黑"/>
              </a:rPr>
              <a:t>subject</a:t>
            </a:r>
            <a:r>
              <a:rPr sz="1350" b="0" i="0">
                <a:solidFill>
                  <a:srgbClr val="6E6A85"/>
                </a:solidFill>
                <a:latin typeface="微软雅黑"/>
                <a:ea typeface="微软雅黑"/>
              </a:rPr>
              <a:t>  主體：角色、外形、表情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50" b="1" i="0">
                <a:solidFill>
                  <a:srgbClr val="6D28D9"/>
                </a:solidFill>
                <a:latin typeface="Segoe UI"/>
                <a:ea typeface="微软雅黑"/>
              </a:rPr>
              <a:t>scene</a:t>
            </a:r>
            <a:r>
              <a:rPr sz="1350" b="0" i="0">
                <a:solidFill>
                  <a:srgbClr val="6E6A85"/>
                </a:solidFill>
                <a:latin typeface="微软雅黑"/>
                <a:ea typeface="微软雅黑"/>
              </a:rPr>
              <a:t>  場景：地點、背景、時間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50" b="1" i="0">
                <a:solidFill>
                  <a:srgbClr val="6D28D9"/>
                </a:solidFill>
                <a:latin typeface="Segoe UI"/>
                <a:ea typeface="微软雅黑"/>
              </a:rPr>
              <a:t>style</a:t>
            </a:r>
            <a:r>
              <a:rPr sz="1350" b="0" i="0">
                <a:solidFill>
                  <a:srgbClr val="6E6A85"/>
                </a:solidFill>
                <a:latin typeface="微软雅黑"/>
                <a:ea typeface="微软雅黑"/>
              </a:rPr>
              <a:t>  風格：畫風、光線、鏡頭、畫質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50" b="1" i="0">
                <a:solidFill>
                  <a:srgbClr val="6D28D9"/>
                </a:solidFill>
                <a:latin typeface="Segoe UI"/>
                <a:ea typeface="微软雅黑"/>
              </a:rPr>
              <a:t>negative</a:t>
            </a:r>
            <a:r>
              <a:rPr sz="1350" b="0" i="0">
                <a:solidFill>
                  <a:srgbClr val="6E6A85"/>
                </a:solidFill>
                <a:latin typeface="微软雅黑"/>
                <a:ea typeface="微软雅黑"/>
              </a:rPr>
              <a:t>  負面詞：講明唔要咩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26679" y="4892040"/>
            <a:ext cx="3931920" cy="1234440"/>
          </a:xfrm>
          <a:prstGeom prst="roundRect">
            <a:avLst>
              <a:gd name="adj" fmla="val 10000"/>
            </a:avLst>
          </a:prstGeom>
          <a:solidFill>
            <a:srgbClr val="F3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想改表情？</a:t>
            </a:r>
          </a:p>
          <a:p>
            <a:pPr algn="l">
              <a:lnSpc>
                <a:spcPct val="112000"/>
              </a:lnSpc>
              <a:spcBef>
                <a:spcPts val="300"/>
              </a:spcBef>
              <a:spcAft>
                <a:spcPts val="0"/>
              </a:spcAft>
            </a:pPr>
            <a:r>
              <a:rPr sz="1250" b="0" i="0">
                <a:solidFill>
                  <a:srgbClr val="23203A"/>
                </a:solidFill>
                <a:latin typeface="Consolas"/>
                <a:ea typeface="微软雅黑"/>
              </a:rPr>
              <a:t>只改一行："expression": "嚴肅"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7B2C9"/>
                </a:solidFill>
                <a:latin typeface="微软雅黑"/>
                <a:ea typeface="微软雅黑"/>
              </a:rPr>
              <a:t>AI 文字生圖入門教學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47395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7B2C9"/>
                </a:solidFill>
                <a:latin typeface="微软雅黑"/>
                <a:ea typeface="微软雅黑"/>
              </a:rPr>
              <a:t>09 / 18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JSON PROMPTING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060704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23203A"/>
                </a:solidFill>
                <a:latin typeface="微软雅黑"/>
                <a:ea typeface="微软雅黑"/>
              </a:rPr>
              <a:t>JSON 還原：三步返去一張圖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411480"/>
            <a:ext cx="5029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E6A85"/>
                </a:solidFill>
                <a:latin typeface="微软雅黑"/>
                <a:ea typeface="微软雅黑"/>
              </a:rPr>
              <a:t>10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86587" y="1783080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微软雅黑"/>
                <a:ea typeface="微软雅黑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5227" y="1810512"/>
            <a:ext cx="278892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23203A"/>
                </a:solidFill>
                <a:latin typeface="微软雅黑"/>
                <a:ea typeface="微软雅黑"/>
              </a:rPr>
              <a:t>貼入 AI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0867" y="2377440"/>
            <a:ext cx="3429000" cy="1828800"/>
          </a:xfrm>
          <a:prstGeom prst="roundRect">
            <a:avLst>
              <a:gd name="adj" fmla="val 8000"/>
            </a:avLst>
          </a:prstGeom>
          <a:solidFill>
            <a:srgbClr val="F3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rIns="219456"/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3203A"/>
                </a:solidFill>
                <a:latin typeface="微软雅黑"/>
                <a:ea typeface="微软雅黑"/>
              </a:rPr>
              <a:t>將成個 JSON 貼落 ChatGPT 或豆包，叫佢「根據呢個 JSON 生成一張圖」或「先轉成自然語言再生成」。</a:t>
            </a:r>
          </a:p>
        </p:txBody>
      </p:sp>
      <p:sp>
        <p:nvSpPr>
          <p:cNvPr id="8" name="Right Arrow 7"/>
          <p:cNvSpPr/>
          <p:nvPr/>
        </p:nvSpPr>
        <p:spPr>
          <a:xfrm>
            <a:off x="4015587" y="3200400"/>
            <a:ext cx="310896" cy="201168"/>
          </a:xfrm>
          <a:prstGeom prst="rightArrow">
            <a:avLst/>
          </a:prstGeom>
          <a:solidFill>
            <a:srgbClr val="E4D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427067" y="1783080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微软雅黑"/>
                <a:ea typeface="微软雅黑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75707" y="1810512"/>
            <a:ext cx="278892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23203A"/>
                </a:solidFill>
                <a:latin typeface="微软雅黑"/>
                <a:ea typeface="微软雅黑"/>
              </a:rPr>
              <a:t>只改欄位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1347" y="2377440"/>
            <a:ext cx="3429000" cy="1828800"/>
          </a:xfrm>
          <a:prstGeom prst="roundRect">
            <a:avLst>
              <a:gd name="adj" fmla="val 8000"/>
            </a:avLst>
          </a:prstGeom>
          <a:solidFill>
            <a:srgbClr val="F3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rIns="219456"/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3203A"/>
                </a:solidFill>
                <a:latin typeface="微软雅黑"/>
                <a:ea typeface="微软雅黑"/>
              </a:rPr>
              <a:t>改一行 JSON 就得：</a:t>
            </a:r>
          </a:p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3203A"/>
                </a:solidFill>
                <a:latin typeface="微软雅黑"/>
                <a:ea typeface="微软雅黑"/>
              </a:rPr>
              <a:t>換表情、轉場景，唔使重寫成句。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7856067" y="3200400"/>
            <a:ext cx="310896" cy="201168"/>
          </a:xfrm>
          <a:prstGeom prst="rightArrow">
            <a:avLst/>
          </a:prstGeom>
          <a:solidFill>
            <a:srgbClr val="E4D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267547" y="1783080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16187" y="1810512"/>
            <a:ext cx="278892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23203A"/>
                </a:solidFill>
                <a:latin typeface="微软雅黑"/>
                <a:ea typeface="微软雅黑"/>
              </a:rPr>
              <a:t>存做角色檔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1827" y="2377440"/>
            <a:ext cx="3429000" cy="1828800"/>
          </a:xfrm>
          <a:prstGeom prst="roundRect">
            <a:avLst>
              <a:gd name="adj" fmla="val 8000"/>
            </a:avLst>
          </a:prstGeom>
          <a:solidFill>
            <a:srgbClr val="F3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rIns="219456"/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3203A"/>
                </a:solidFill>
                <a:latin typeface="微软雅黑"/>
                <a:ea typeface="微软雅黑"/>
              </a:rPr>
              <a:t>滿意之後存起個 JSON，以後呢個角色隨叫隨到，成個系列都一致。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709160"/>
            <a:ext cx="11091672" cy="1325880"/>
          </a:xfrm>
          <a:prstGeom prst="roundRect">
            <a:avLst>
              <a:gd name="adj" fmla="val 8000"/>
            </a:avLst>
          </a:prstGeom>
          <a:solidFill>
            <a:srgbClr val="1D16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59E0B"/>
                </a:solidFill>
                <a:latin typeface="微软雅黑"/>
                <a:ea typeface="微软雅黑"/>
              </a:rPr>
              <a:t>一個 JSON = 一個可重用嘅創作素材</a:t>
            </a:r>
          </a:p>
          <a:p>
            <a:pPr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</a:pPr>
            <a:r>
              <a:rPr sz="1400" b="0" i="0">
                <a:solidFill>
                  <a:srgbClr val="C9C2E8"/>
                </a:solidFill>
                <a:latin typeface="微软雅黑"/>
                <a:ea typeface="微软雅黑"/>
              </a:rPr>
              <a:t>文字 prompt 會愈改愈亂，JSON 就好似角色嘅「身分證」——改邊度、點改，清清楚楚。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7B2C9"/>
                </a:solidFill>
                <a:latin typeface="微软雅黑"/>
                <a:ea typeface="微软雅黑"/>
              </a:rPr>
              <a:t>AI 文字生圖入門教學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0" y="647395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7B2C9"/>
                </a:solidFill>
                <a:latin typeface="微软雅黑"/>
                <a:ea typeface="微软雅黑"/>
              </a:rPr>
              <a:t>10 / 18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DOUBAO TOOLS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060704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23203A"/>
                </a:solidFill>
                <a:latin typeface="微软雅黑"/>
                <a:ea typeface="微软雅黑"/>
              </a:rPr>
              <a:t>豆包：一個 App 搞掂生成同修圖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411480"/>
            <a:ext cx="5029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E6A85"/>
                </a:solidFill>
                <a:latin typeface="微软雅黑"/>
                <a:ea typeface="微软雅黑"/>
              </a:rPr>
              <a:t>11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792224"/>
            <a:ext cx="365760" cy="365760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微软雅黑"/>
                <a:ea typeface="微软雅黑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1737360"/>
            <a:ext cx="630936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 i="0">
                <a:solidFill>
                  <a:srgbClr val="23203A"/>
                </a:solidFill>
                <a:latin typeface="微软雅黑"/>
                <a:ea typeface="微软雅黑"/>
              </a:rPr>
              <a:t>文生圖 / 圖生圖</a:t>
            </a:r>
          </a:p>
          <a:p>
            <a:pPr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</a:pPr>
            <a:r>
              <a:rPr sz="1350" b="0" i="0">
                <a:solidFill>
                  <a:srgbClr val="6E6A85"/>
                </a:solidFill>
                <a:latin typeface="微软雅黑"/>
                <a:ea typeface="微软雅黑"/>
              </a:rPr>
              <a:t>對話框打字就出圖；上載圖 + 打指令，即刻幫你改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2523744"/>
            <a:ext cx="6903720" cy="10972"/>
          </a:xfrm>
          <a:prstGeom prst="rect">
            <a:avLst/>
          </a:prstGeom>
          <a:solidFill>
            <a:srgbClr val="DDD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0080" y="2697479"/>
            <a:ext cx="365760" cy="365760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微软雅黑"/>
                <a:ea typeface="微软雅黑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2642615"/>
            <a:ext cx="630936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 i="0">
                <a:solidFill>
                  <a:srgbClr val="23203A"/>
                </a:solidFill>
                <a:latin typeface="微软雅黑"/>
                <a:ea typeface="微软雅黑"/>
              </a:rPr>
              <a:t>一鍵擦除（消除筆）</a:t>
            </a:r>
          </a:p>
          <a:p>
            <a:pPr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</a:pPr>
            <a:r>
              <a:rPr sz="1350" b="0" i="0">
                <a:solidFill>
                  <a:srgbClr val="6E6A85"/>
                </a:solidFill>
                <a:latin typeface="微软雅黑"/>
                <a:ea typeface="微软雅黑"/>
              </a:rPr>
              <a:t>塗抹唔要嘅路人雜物，AI 自動填返背景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3428999"/>
            <a:ext cx="6903720" cy="10972"/>
          </a:xfrm>
          <a:prstGeom prst="rect">
            <a:avLst/>
          </a:prstGeom>
          <a:solidFill>
            <a:srgbClr val="DDD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40080" y="3602736"/>
            <a:ext cx="365760" cy="365760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34440" y="3547872"/>
            <a:ext cx="630936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 i="0">
                <a:solidFill>
                  <a:srgbClr val="23203A"/>
                </a:solidFill>
                <a:latin typeface="微软雅黑"/>
                <a:ea typeface="微软雅黑"/>
              </a:rPr>
              <a:t>局部重繪</a:t>
            </a:r>
          </a:p>
          <a:p>
            <a:pPr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</a:pPr>
            <a:r>
              <a:rPr sz="1350" b="0" i="0">
                <a:solidFill>
                  <a:srgbClr val="6E6A85"/>
                </a:solidFill>
                <a:latin typeface="微软雅黑"/>
                <a:ea typeface="微软雅黑"/>
              </a:rPr>
              <a:t>塗一塗 + 打句指令：「將件衫改成紅色」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4334256"/>
            <a:ext cx="6903720" cy="10972"/>
          </a:xfrm>
          <a:prstGeom prst="rect">
            <a:avLst/>
          </a:prstGeom>
          <a:solidFill>
            <a:srgbClr val="DDD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40080" y="4507991"/>
            <a:ext cx="365760" cy="365760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微软雅黑"/>
                <a:ea typeface="微软雅黑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34440" y="4453127"/>
            <a:ext cx="630936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 i="0">
                <a:solidFill>
                  <a:srgbClr val="23203A"/>
                </a:solidFill>
                <a:latin typeface="微软雅黑"/>
                <a:ea typeface="微软雅黑"/>
              </a:rPr>
              <a:t>AI 擴圖</a:t>
            </a:r>
          </a:p>
          <a:p>
            <a:pPr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</a:pPr>
            <a:r>
              <a:rPr sz="1350" b="0" i="0">
                <a:solidFill>
                  <a:srgbClr val="6E6A85"/>
                </a:solidFill>
                <a:latin typeface="微软雅黑"/>
                <a:ea typeface="微软雅黑"/>
              </a:rPr>
              <a:t>畫面唔夠闊，AI 自動補埋出邊嘅內容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5239512"/>
            <a:ext cx="6903720" cy="10972"/>
          </a:xfrm>
          <a:prstGeom prst="rect">
            <a:avLst/>
          </a:prstGeom>
          <a:solidFill>
            <a:srgbClr val="DDD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40080" y="5413247"/>
            <a:ext cx="365760" cy="365760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微软雅黑"/>
                <a:ea typeface="微软雅黑"/>
              </a:rPr>
              <a:t>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34440" y="5358383"/>
            <a:ext cx="630936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 i="0">
                <a:solidFill>
                  <a:srgbClr val="23203A"/>
                </a:solidFill>
                <a:latin typeface="微软雅黑"/>
                <a:ea typeface="微软雅黑"/>
              </a:rPr>
              <a:t>AI 抠圖・變清晰</a:t>
            </a:r>
          </a:p>
          <a:p>
            <a:pPr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</a:pPr>
            <a:r>
              <a:rPr sz="1350" b="0" i="0">
                <a:solidFill>
                  <a:srgbClr val="6E6A85"/>
                </a:solidFill>
                <a:latin typeface="微软雅黑"/>
                <a:ea typeface="微软雅黑"/>
              </a:rPr>
              <a:t>一鍵去背；舊相、模糊相提升解析度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01000" y="1737360"/>
            <a:ext cx="3657600" cy="4434840"/>
          </a:xfrm>
          <a:prstGeom prst="roundRect">
            <a:avLst>
              <a:gd name="adj" fmla="val 8000"/>
            </a:avLst>
          </a:prstGeom>
          <a:solidFill>
            <a:srgbClr val="1D16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59E0B"/>
                </a:solidFill>
                <a:latin typeface="Segoe UI"/>
                <a:ea typeface="微软雅黑"/>
              </a:rPr>
              <a:t>Seedream 4.0</a:t>
            </a:r>
          </a:p>
          <a:p>
            <a:pPr algn="l">
              <a:lnSpc>
                <a:spcPct val="112000"/>
              </a:lnSpc>
              <a:spcBef>
                <a:spcPts val="300"/>
              </a:spcBef>
              <a:spcAft>
                <a:spcPts val="0"/>
              </a:spcAft>
            </a:pPr>
            <a:r>
              <a:rPr sz="1300" b="0" i="0">
                <a:solidFill>
                  <a:srgbClr val="8B84B0"/>
                </a:solidFill>
                <a:latin typeface="微软雅黑"/>
                <a:ea typeface="微软雅黑"/>
              </a:rPr>
              <a:t>豆包背後嘅圖像模型</a:t>
            </a:r>
          </a:p>
          <a:p>
            <a:pPr algn="l">
              <a:lnSpc>
                <a:spcPct val="112000"/>
              </a:lnSpc>
              <a:spcBef>
                <a:spcPts val="180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微软雅黑"/>
                <a:ea typeface="微软雅黑"/>
              </a:rPr>
              <a:t>生成 + 編輯一體</a:t>
            </a:r>
          </a:p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</a:pPr>
            <a:r>
              <a:rPr sz="1400" b="0" i="0">
                <a:solidFill>
                  <a:srgbClr val="C9C2E8"/>
                </a:solidFill>
                <a:latin typeface="微软雅黑"/>
                <a:ea typeface="微软雅黑"/>
              </a:rPr>
              <a:t>秒級出 2K 圖，支援 4K</a:t>
            </a:r>
          </a:p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</a:pPr>
            <a:r>
              <a:rPr sz="1400" b="0" i="0">
                <a:solidFill>
                  <a:srgbClr val="C9C2E8"/>
                </a:solidFill>
                <a:latin typeface="微软雅黑"/>
                <a:ea typeface="微软雅黑"/>
              </a:rPr>
              <a:t>一句話改圖，唔使識 PS</a:t>
            </a:r>
          </a:p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</a:pPr>
            <a:r>
              <a:rPr sz="1400" b="0" i="0">
                <a:solidFill>
                  <a:srgbClr val="C9C2E8"/>
                </a:solidFill>
                <a:latin typeface="微软雅黑"/>
                <a:ea typeface="微软雅黑"/>
              </a:rPr>
              <a:t>手機 App / 網頁版免費用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7B2C9"/>
                </a:solidFill>
                <a:latin typeface="微软雅黑"/>
                <a:ea typeface="微软雅黑"/>
              </a:rPr>
              <a:t>AI 文字生圖入門教學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55680" y="647395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7B2C9"/>
                </a:solidFill>
                <a:latin typeface="微软雅黑"/>
                <a:ea typeface="微软雅黑"/>
              </a:rPr>
              <a:t>11 / 18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CANVA MAGIC STUDIO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060704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23203A"/>
                </a:solidFill>
                <a:latin typeface="微软雅黑"/>
                <a:ea typeface="微软雅黑"/>
              </a:rPr>
              <a:t>Canva Magic Studio：排版前嘅魔法工具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411480"/>
            <a:ext cx="5029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E6A85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5" name="Oval 4"/>
          <p:cNvSpPr/>
          <p:nvPr/>
        </p:nvSpPr>
        <p:spPr>
          <a:xfrm>
            <a:off x="548640" y="1801368"/>
            <a:ext cx="128016" cy="128016"/>
          </a:xfrm>
          <a:prstGeom prst="ellipse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7" y="1783080"/>
            <a:ext cx="51206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4C1D95"/>
                </a:solidFill>
                <a:latin typeface="Segoe UI"/>
                <a:ea typeface="微软雅黑"/>
              </a:rPr>
              <a:t>Magic Eraser</a:t>
            </a:r>
          </a:p>
          <a:p>
            <a:pPr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</a:pPr>
            <a:r>
              <a:rPr sz="1300" b="0" i="0">
                <a:solidFill>
                  <a:srgbClr val="23203A"/>
                </a:solidFill>
                <a:latin typeface="微软雅黑"/>
                <a:ea typeface="微软雅黑"/>
              </a:rPr>
              <a:t>魔力橡皮擦：筆刷塗抹，刪走雜物路人</a:t>
            </a:r>
          </a:p>
        </p:txBody>
      </p:sp>
      <p:sp>
        <p:nvSpPr>
          <p:cNvPr id="7" name="Oval 6"/>
          <p:cNvSpPr/>
          <p:nvPr/>
        </p:nvSpPr>
        <p:spPr>
          <a:xfrm>
            <a:off x="6263640" y="1801368"/>
            <a:ext cx="128016" cy="128016"/>
          </a:xfrm>
          <a:prstGeom prst="ellipse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56248" y="1783080"/>
            <a:ext cx="51206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4C1D95"/>
                </a:solidFill>
                <a:latin typeface="Segoe UI"/>
                <a:ea typeface="微软雅黑"/>
              </a:rPr>
              <a:t>Magic Edit</a:t>
            </a:r>
          </a:p>
          <a:p>
            <a:pPr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</a:pPr>
            <a:r>
              <a:rPr sz="1300" b="0" i="0">
                <a:solidFill>
                  <a:srgbClr val="23203A"/>
                </a:solidFill>
                <a:latin typeface="微软雅黑"/>
                <a:ea typeface="微软雅黑"/>
              </a:rPr>
              <a:t>塗抹 + 打字，AI 重繪嗰一忽位</a:t>
            </a:r>
          </a:p>
        </p:txBody>
      </p:sp>
      <p:sp>
        <p:nvSpPr>
          <p:cNvPr id="9" name="Oval 8"/>
          <p:cNvSpPr/>
          <p:nvPr/>
        </p:nvSpPr>
        <p:spPr>
          <a:xfrm>
            <a:off x="548640" y="2880360"/>
            <a:ext cx="128016" cy="128016"/>
          </a:xfrm>
          <a:prstGeom prst="ellipse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862072"/>
            <a:ext cx="51206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4C1D95"/>
                </a:solidFill>
                <a:latin typeface="Segoe UI"/>
                <a:ea typeface="微软雅黑"/>
              </a:rPr>
              <a:t>Magic Expand</a:t>
            </a:r>
          </a:p>
          <a:p>
            <a:pPr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</a:pPr>
            <a:r>
              <a:rPr sz="1300" b="0" i="0">
                <a:solidFill>
                  <a:srgbClr val="23203A"/>
                </a:solidFill>
                <a:latin typeface="微软雅黑"/>
                <a:ea typeface="微软雅黑"/>
              </a:rPr>
              <a:t>智能擴圖：直圖變橫圖，改長寬比</a:t>
            </a:r>
          </a:p>
        </p:txBody>
      </p:sp>
      <p:sp>
        <p:nvSpPr>
          <p:cNvPr id="11" name="Oval 10"/>
          <p:cNvSpPr/>
          <p:nvPr/>
        </p:nvSpPr>
        <p:spPr>
          <a:xfrm>
            <a:off x="6263640" y="2880360"/>
            <a:ext cx="128016" cy="128016"/>
          </a:xfrm>
          <a:prstGeom prst="ellipse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56248" y="2862072"/>
            <a:ext cx="51206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4C1D95"/>
                </a:solidFill>
                <a:latin typeface="Segoe UI"/>
                <a:ea typeface="微软雅黑"/>
              </a:rPr>
              <a:t>Magic Grab</a:t>
            </a:r>
          </a:p>
          <a:p>
            <a:pPr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</a:pPr>
            <a:r>
              <a:rPr sz="1300" b="0" i="0">
                <a:solidFill>
                  <a:srgbClr val="23203A"/>
                </a:solidFill>
                <a:latin typeface="微软雅黑"/>
                <a:ea typeface="微软雅黑"/>
              </a:rPr>
              <a:t>將主體「抽」出嚟變獨立圖層，自由移動</a:t>
            </a:r>
          </a:p>
        </p:txBody>
      </p:sp>
      <p:sp>
        <p:nvSpPr>
          <p:cNvPr id="13" name="Oval 12"/>
          <p:cNvSpPr/>
          <p:nvPr/>
        </p:nvSpPr>
        <p:spPr>
          <a:xfrm>
            <a:off x="548640" y="3959351"/>
            <a:ext cx="128016" cy="128016"/>
          </a:xfrm>
          <a:prstGeom prst="ellipse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3941063"/>
            <a:ext cx="51206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4C1D95"/>
                </a:solidFill>
                <a:latin typeface="Segoe UI"/>
                <a:ea typeface="微软雅黑"/>
              </a:rPr>
              <a:t>Magic Media</a:t>
            </a:r>
          </a:p>
          <a:p>
            <a:pPr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</a:pPr>
            <a:r>
              <a:rPr sz="1300" b="0" i="0">
                <a:solidFill>
                  <a:srgbClr val="23203A"/>
                </a:solidFill>
                <a:latin typeface="微软雅黑"/>
                <a:ea typeface="微软雅黑"/>
              </a:rPr>
              <a:t>喺 Canva 入面直接文生圖、文生片</a:t>
            </a:r>
          </a:p>
        </p:txBody>
      </p:sp>
      <p:sp>
        <p:nvSpPr>
          <p:cNvPr id="15" name="Oval 14"/>
          <p:cNvSpPr/>
          <p:nvPr/>
        </p:nvSpPr>
        <p:spPr>
          <a:xfrm>
            <a:off x="6263640" y="3959351"/>
            <a:ext cx="128016" cy="128016"/>
          </a:xfrm>
          <a:prstGeom prst="ellipse">
            <a:avLst/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56248" y="3941063"/>
            <a:ext cx="51206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4C1D95"/>
                </a:solidFill>
                <a:latin typeface="Segoe UI"/>
                <a:ea typeface="微软雅黑"/>
              </a:rPr>
              <a:t>背景移除</a:t>
            </a:r>
          </a:p>
          <a:p>
            <a:pPr algn="l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</a:pPr>
            <a:r>
              <a:rPr sz="1300" b="0" i="0">
                <a:solidFill>
                  <a:srgbClr val="23203A"/>
                </a:solidFill>
                <a:latin typeface="微软雅黑"/>
                <a:ea typeface="微软雅黑"/>
              </a:rPr>
              <a:t>一鍵去背，出 transparent PNG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5074920"/>
            <a:ext cx="6766560" cy="1005840"/>
          </a:xfrm>
          <a:prstGeom prst="roundRect">
            <a:avLst>
              <a:gd name="adj" fmla="val 10000"/>
            </a:avLst>
          </a:prstGeom>
          <a:solidFill>
            <a:srgbClr val="F3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組合技</a:t>
            </a:r>
          </a:p>
          <a:p>
            <a:pPr algn="l">
              <a:lnSpc>
                <a:spcPct val="112000"/>
              </a:lnSpc>
              <a:spcBef>
                <a:spcPts val="200"/>
              </a:spcBef>
              <a:spcAft>
                <a:spcPts val="0"/>
              </a:spcAft>
            </a:pPr>
            <a:r>
              <a:rPr sz="1350" b="0" i="0">
                <a:solidFill>
                  <a:srgbClr val="23203A"/>
                </a:solidFill>
                <a:latin typeface="微软雅黑"/>
                <a:ea typeface="微软雅黑"/>
              </a:rPr>
              <a:t>Expand 解決「空間唔夠」＋ Grab 解決「主體位唔靚」＝簡易排版流程。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543800" y="5074920"/>
            <a:ext cx="4096512" cy="1005840"/>
          </a:xfrm>
          <a:prstGeom prst="roundRect">
            <a:avLst>
              <a:gd name="adj" fmla="val 10000"/>
            </a:avLst>
          </a:prstGeom>
          <a:solidFill>
            <a:srgbClr val="FDF1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rIns="256032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92400E"/>
                </a:solidFill>
                <a:latin typeface="微软雅黑"/>
                <a:ea typeface="微软雅黑"/>
              </a:rPr>
              <a:t>留意：Eraser / Expand 等</a:t>
            </a:r>
          </a:p>
          <a:p>
            <a:pPr algn="l">
              <a:lnSpc>
                <a:spcPct val="112000"/>
              </a:lnSpc>
              <a:spcBef>
                <a:spcPts val="200"/>
              </a:spcBef>
              <a:spcAft>
                <a:spcPts val="0"/>
              </a:spcAft>
            </a:pPr>
            <a:r>
              <a:rPr sz="1300" b="0" i="0">
                <a:solidFill>
                  <a:srgbClr val="23203A"/>
                </a:solidFill>
                <a:latin typeface="微软雅黑"/>
                <a:ea typeface="微软雅黑"/>
              </a:rPr>
              <a:t>多數要 Canva Pro 先用得盡，免費版有限次。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7B2C9"/>
                </a:solidFill>
                <a:latin typeface="微软雅黑"/>
                <a:ea typeface="微软雅黑"/>
              </a:rPr>
              <a:t>AI 文字生圖入門教學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55680" y="647395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7B2C9"/>
                </a:solidFill>
                <a:latin typeface="微软雅黑"/>
                <a:ea typeface="微软雅黑"/>
              </a:rPr>
              <a:t>12 / 18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WATERMARK &amp; ETHICS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060704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23203A"/>
                </a:solidFill>
                <a:latin typeface="微软雅黑"/>
                <a:ea typeface="微软雅黑"/>
              </a:rPr>
              <a:t>去水印：先講規矩，再講方法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411480"/>
            <a:ext cx="5029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E6A85"/>
                </a:solidFill>
                <a:latin typeface="微软雅黑"/>
                <a:ea typeface="微软雅黑"/>
              </a:rPr>
              <a:t>13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91640"/>
            <a:ext cx="11091672" cy="1051560"/>
          </a:xfrm>
          <a:prstGeom prst="roundRect">
            <a:avLst>
              <a:gd name="adj" fmla="val 8000"/>
            </a:avLst>
          </a:prstGeom>
          <a:solidFill>
            <a:srgbClr val="FBEF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B91C1C"/>
                </a:solidFill>
                <a:latin typeface="微软雅黑"/>
                <a:ea typeface="微软雅黑"/>
              </a:rPr>
              <a:t>版權警告</a:t>
            </a:r>
          </a:p>
          <a:p>
            <a:pPr algn="l">
              <a:lnSpc>
                <a:spcPct val="112000"/>
              </a:lnSpc>
              <a:spcBef>
                <a:spcPts val="300"/>
              </a:spcBef>
              <a:spcAft>
                <a:spcPts val="0"/>
              </a:spcAft>
            </a:pPr>
            <a:r>
              <a:rPr sz="1400" b="0" i="0">
                <a:solidFill>
                  <a:srgbClr val="23203A"/>
                </a:solidFill>
                <a:latin typeface="微软雅黑"/>
                <a:ea typeface="微软雅黑"/>
              </a:rPr>
              <a:t>只可以用喺自己生成、或者獲授權嘅圖片。去除他人作品嘅水印再商用，隨時構成侵權。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063240"/>
            <a:ext cx="5486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6D28D9"/>
                </a:solidFill>
                <a:latin typeface="微软雅黑"/>
                <a:ea typeface="微软雅黑"/>
              </a:rPr>
              <a:t>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3063240"/>
            <a:ext cx="101498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23203A"/>
                </a:solidFill>
                <a:latin typeface="微软雅黑"/>
                <a:ea typeface="微软雅黑"/>
              </a:rPr>
              <a:t>正版渠道（最穩陣）</a:t>
            </a:r>
          </a:p>
          <a:p>
            <a:pPr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</a:pPr>
            <a:r>
              <a:rPr sz="1350" b="0" i="0">
                <a:solidFill>
                  <a:srgbClr val="6E6A85"/>
                </a:solidFill>
                <a:latin typeface="微软雅黑"/>
                <a:ea typeface="微软雅黑"/>
              </a:rPr>
              <a:t>AI 工具自己加嘅水印，多數付費升級就出無水印版——豆包、即夢都係咁。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3941064"/>
            <a:ext cx="10881360" cy="10972"/>
          </a:xfrm>
          <a:prstGeom prst="rect">
            <a:avLst/>
          </a:prstGeom>
          <a:solidFill>
            <a:srgbClr val="DDD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4087368"/>
            <a:ext cx="5486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6D28D9"/>
                </a:solidFill>
                <a:latin typeface="微软雅黑"/>
                <a:ea typeface="微软雅黑"/>
              </a:rPr>
              <a:t>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4087368"/>
            <a:ext cx="101498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23203A"/>
                </a:solidFill>
                <a:latin typeface="微软雅黑"/>
                <a:ea typeface="微软雅黑"/>
              </a:rPr>
              <a:t>AI 擦除</a:t>
            </a:r>
          </a:p>
          <a:p>
            <a:pPr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</a:pPr>
            <a:r>
              <a:rPr sz="1350" b="0" i="0">
                <a:solidFill>
                  <a:srgbClr val="6E6A85"/>
                </a:solidFill>
                <a:latin typeface="微软雅黑"/>
                <a:ea typeface="微软雅黑"/>
              </a:rPr>
              <a:t>用豆包消除筆 / Canva Magic Eraser 塗走水印位置，AI 自動填背景。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4965192"/>
            <a:ext cx="10881360" cy="10972"/>
          </a:xfrm>
          <a:prstGeom prst="rect">
            <a:avLst/>
          </a:prstGeom>
          <a:solidFill>
            <a:srgbClr val="DDD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5111496"/>
            <a:ext cx="54864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6D28D9"/>
                </a:solidFill>
                <a:latin typeface="微软雅黑"/>
                <a:ea typeface="微软雅黑"/>
              </a:rPr>
              <a:t>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5111496"/>
            <a:ext cx="101498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23203A"/>
                </a:solidFill>
                <a:latin typeface="微软雅黑"/>
                <a:ea typeface="微软雅黑"/>
              </a:rPr>
              <a:t>裁切（最快）</a:t>
            </a:r>
          </a:p>
          <a:p>
            <a:pPr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</a:pPr>
            <a:r>
              <a:rPr sz="1350" b="0" i="0">
                <a:solidFill>
                  <a:srgbClr val="6E6A85"/>
                </a:solidFill>
                <a:latin typeface="微软雅黑"/>
                <a:ea typeface="微软雅黑"/>
              </a:rPr>
              <a:t>水印喺角落就直接 crop 走，犧牲少少構圖。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5943600"/>
            <a:ext cx="11091672" cy="502920"/>
          </a:xfrm>
          <a:prstGeom prst="roundRect">
            <a:avLst>
              <a:gd name="adj" fmla="val 12000"/>
            </a:avLst>
          </a:prstGeom>
          <a:solidFill>
            <a:srgbClr val="F3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D28D9"/>
                </a:solidFill>
                <a:latin typeface="微软雅黑"/>
                <a:ea typeface="微软雅黑"/>
              </a:rPr>
              <a:t>原則：</a:t>
            </a:r>
            <a:r>
              <a:rPr sz="1400" b="0" i="0">
                <a:solidFill>
                  <a:srgbClr val="23203A"/>
                </a:solidFill>
                <a:latin typeface="微软雅黑"/>
                <a:ea typeface="微软雅黑"/>
              </a:rPr>
              <a:t>用自己嘅圖先好用呢啲方法；用其他嘅圖，尊重創作者。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7B2C9"/>
                </a:solidFill>
                <a:latin typeface="微软雅黑"/>
                <a:ea typeface="微软雅黑"/>
              </a:rPr>
              <a:t>AI 文字生圖入門教學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55680" y="647395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7B2C9"/>
                </a:solidFill>
                <a:latin typeface="微软雅黑"/>
                <a:ea typeface="微软雅黑"/>
              </a:rPr>
              <a:t>13 / 18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TOOL COMPARISON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060704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23203A"/>
                </a:solidFill>
                <a:latin typeface="微软雅黑"/>
                <a:ea typeface="微软雅黑"/>
              </a:rPr>
              <a:t>主流工具點揀？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411480"/>
            <a:ext cx="5029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E6A85"/>
                </a:solidFill>
                <a:latin typeface="微软雅黑"/>
                <a:ea typeface="微软雅黑"/>
              </a:rPr>
              <a:t>14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83080"/>
            <a:ext cx="2048255" cy="502920"/>
          </a:xfrm>
          <a:prstGeom prst="roundRect">
            <a:avLst>
              <a:gd name="adj" fmla="val 8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45720" tIns="18288" bIns="18288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FFFFFF"/>
                </a:solidFill>
                <a:latin typeface="微软雅黑"/>
                <a:ea typeface="微软雅黑"/>
              </a:rPr>
              <a:t>工具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651760" y="1783080"/>
            <a:ext cx="4242816" cy="502920"/>
          </a:xfrm>
          <a:prstGeom prst="roundRect">
            <a:avLst>
              <a:gd name="adj" fmla="val 8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45720" tIns="18288" bIns="18288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FFFFFF"/>
                </a:solidFill>
                <a:latin typeface="微软雅黑"/>
                <a:ea typeface="微软雅黑"/>
              </a:rPr>
              <a:t>亮點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949440" y="1783080"/>
            <a:ext cx="1682495" cy="502920"/>
          </a:xfrm>
          <a:prstGeom prst="roundRect">
            <a:avLst>
              <a:gd name="adj" fmla="val 8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45720" tIns="18288" bIns="18288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FFFFFF"/>
                </a:solidFill>
                <a:latin typeface="微软雅黑"/>
                <a:ea typeface="微软雅黑"/>
              </a:rPr>
              <a:t>費用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0" y="1783080"/>
            <a:ext cx="2871216" cy="502920"/>
          </a:xfrm>
          <a:prstGeom prst="roundRect">
            <a:avLst>
              <a:gd name="adj" fmla="val 8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45720" tIns="18288" bIns="18288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FFFFFF"/>
                </a:solidFill>
                <a:latin typeface="微软雅黑"/>
                <a:ea typeface="微软雅黑"/>
              </a:rPr>
              <a:t>適合邊個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350008"/>
            <a:ext cx="2048255" cy="786384"/>
          </a:xfrm>
          <a:prstGeom prst="roundRect">
            <a:avLst>
              <a:gd name="adj" fmla="val 5000"/>
            </a:avLst>
          </a:prstGeom>
          <a:solidFill>
            <a:srgbClr val="F3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45720" tIns="18288" bIns="18288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4C1D95"/>
                </a:solidFill>
                <a:latin typeface="微软雅黑"/>
                <a:ea typeface="微软雅黑"/>
              </a:rPr>
              <a:t>豆包 / 即夢 AI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651760" y="2350008"/>
            <a:ext cx="4242816" cy="786384"/>
          </a:xfrm>
          <a:prstGeom prst="roundRect">
            <a:avLst>
              <a:gd name="adj" fmla="val 5000"/>
            </a:avLst>
          </a:prstGeom>
          <a:solidFill>
            <a:srgbClr val="F3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45720" tIns="18288" bIns="18288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3203A"/>
                </a:solidFill>
                <a:latin typeface="微软雅黑"/>
                <a:ea typeface="微软雅黑"/>
              </a:rPr>
              <a:t>中文 prompt 友好；生成+編輯+擦除一條龍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949440" y="2350008"/>
            <a:ext cx="1682495" cy="786384"/>
          </a:xfrm>
          <a:prstGeom prst="roundRect">
            <a:avLst>
              <a:gd name="adj" fmla="val 5000"/>
            </a:avLst>
          </a:prstGeom>
          <a:solidFill>
            <a:srgbClr val="F3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45720" tIns="18288" bIns="18288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3203A"/>
                </a:solidFill>
                <a:latin typeface="微软雅黑"/>
                <a:ea typeface="微软雅黑"/>
              </a:rPr>
              <a:t>免費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86800" y="2350008"/>
            <a:ext cx="2871216" cy="786384"/>
          </a:xfrm>
          <a:prstGeom prst="roundRect">
            <a:avLst>
              <a:gd name="adj" fmla="val 5000"/>
            </a:avLst>
          </a:prstGeom>
          <a:solidFill>
            <a:srgbClr val="F3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45720" tIns="18288" bIns="18288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3203A"/>
                </a:solidFill>
                <a:latin typeface="微软雅黑"/>
                <a:ea typeface="微软雅黑"/>
              </a:rPr>
              <a:t>初學者、日常用途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191256"/>
            <a:ext cx="2048255" cy="78638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6350">
            <a:solidFill>
              <a:srgbClr val="DDD4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45720" tIns="18288" bIns="18288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4C1D95"/>
                </a:solidFill>
                <a:latin typeface="微软雅黑"/>
                <a:ea typeface="微软雅黑"/>
              </a:rPr>
              <a:t>Midjourney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651760" y="3191256"/>
            <a:ext cx="4242816" cy="78638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6350">
            <a:solidFill>
              <a:srgbClr val="DDD4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45720" tIns="18288" bIns="18288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3203A"/>
                </a:solidFill>
                <a:latin typeface="微软雅黑"/>
                <a:ea typeface="微软雅黑"/>
              </a:rPr>
              <a:t>質感同藝術性最靚，社群強大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949440" y="3191256"/>
            <a:ext cx="1682495" cy="78638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6350">
            <a:solidFill>
              <a:srgbClr val="DDD4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45720" tIns="18288" bIns="18288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92400E"/>
                </a:solidFill>
                <a:latin typeface="微软雅黑"/>
                <a:ea typeface="微软雅黑"/>
              </a:rPr>
              <a:t>收費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686800" y="3191256"/>
            <a:ext cx="2871216" cy="78638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6350">
            <a:solidFill>
              <a:srgbClr val="DDD4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45720" tIns="18288" bIns="18288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3203A"/>
                </a:solidFill>
                <a:latin typeface="微软雅黑"/>
                <a:ea typeface="微软雅黑"/>
              </a:rPr>
              <a:t>追求畫質嘅創作者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32504"/>
            <a:ext cx="2048255" cy="786384"/>
          </a:xfrm>
          <a:prstGeom prst="roundRect">
            <a:avLst>
              <a:gd name="adj" fmla="val 5000"/>
            </a:avLst>
          </a:prstGeom>
          <a:solidFill>
            <a:srgbClr val="F3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45720" tIns="18288" bIns="18288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4C1D95"/>
                </a:solidFill>
                <a:latin typeface="微软雅黑"/>
                <a:ea typeface="微软雅黑"/>
              </a:rPr>
              <a:t>Canva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651760" y="4032504"/>
            <a:ext cx="4242816" cy="786384"/>
          </a:xfrm>
          <a:prstGeom prst="roundRect">
            <a:avLst>
              <a:gd name="adj" fmla="val 5000"/>
            </a:avLst>
          </a:prstGeom>
          <a:solidFill>
            <a:srgbClr val="F3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45720" tIns="18288" bIns="18288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3203A"/>
                </a:solidFill>
                <a:latin typeface="微软雅黑"/>
                <a:ea typeface="微软雅黑"/>
              </a:rPr>
              <a:t>生成之後直接排版出 post / 海報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949440" y="4032504"/>
            <a:ext cx="1682495" cy="786384"/>
          </a:xfrm>
          <a:prstGeom prst="roundRect">
            <a:avLst>
              <a:gd name="adj" fmla="val 5000"/>
            </a:avLst>
          </a:prstGeom>
          <a:solidFill>
            <a:srgbClr val="F3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45720" tIns="18288" bIns="18288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3203A"/>
                </a:solidFill>
                <a:latin typeface="微软雅黑"/>
                <a:ea typeface="微软雅黑"/>
              </a:rPr>
              <a:t>基礎免費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686800" y="4032504"/>
            <a:ext cx="2871216" cy="786384"/>
          </a:xfrm>
          <a:prstGeom prst="roundRect">
            <a:avLst>
              <a:gd name="adj" fmla="val 5000"/>
            </a:avLst>
          </a:prstGeom>
          <a:solidFill>
            <a:srgbClr val="F3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45720" tIns="18288" bIns="18288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3203A"/>
                </a:solidFill>
                <a:latin typeface="微软雅黑"/>
                <a:ea typeface="微软雅黑"/>
              </a:rPr>
              <a:t>要一條龍出成品嘅人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873752"/>
            <a:ext cx="2048255" cy="78638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6350">
            <a:solidFill>
              <a:srgbClr val="DDD4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45720" tIns="18288" bIns="18288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4C1D95"/>
                </a:solidFill>
                <a:latin typeface="微软雅黑"/>
                <a:ea typeface="微软雅黑"/>
              </a:rPr>
              <a:t>Stable Diffusion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651760" y="4873752"/>
            <a:ext cx="4242816" cy="78638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6350">
            <a:solidFill>
              <a:srgbClr val="DDD4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45720" tIns="18288" bIns="18288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3203A"/>
                </a:solidFill>
                <a:latin typeface="微软雅黑"/>
                <a:ea typeface="微软雅黑"/>
              </a:rPr>
              <a:t>本地運行、完全可控、無審查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949440" y="4873752"/>
            <a:ext cx="1682495" cy="78638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6350">
            <a:solidFill>
              <a:srgbClr val="DDD4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45720" tIns="18288" bIns="18288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3203A"/>
                </a:solidFill>
                <a:latin typeface="微软雅黑"/>
                <a:ea typeface="微软雅黑"/>
              </a:rPr>
              <a:t>免費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686800" y="4873752"/>
            <a:ext cx="2871216" cy="78638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6350">
            <a:solidFill>
              <a:srgbClr val="DDD4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45720" tIns="18288" bIns="18288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3203A"/>
                </a:solidFill>
                <a:latin typeface="微软雅黑"/>
                <a:ea typeface="微软雅黑"/>
              </a:rPr>
              <a:t>鍾意攪機、想深度自訂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5806440"/>
            <a:ext cx="11091672" cy="548640"/>
          </a:xfrm>
          <a:prstGeom prst="roundRect">
            <a:avLst>
              <a:gd name="adj" fmla="val 12000"/>
            </a:avLst>
          </a:prstGeom>
          <a:solidFill>
            <a:srgbClr val="FDF1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92400E"/>
                </a:solidFill>
                <a:latin typeface="微软雅黑"/>
                <a:ea typeface="微软雅黑"/>
              </a:rPr>
              <a:t>建議起步：</a:t>
            </a:r>
            <a:r>
              <a:rPr sz="1400" b="0" i="0">
                <a:solidFill>
                  <a:srgbClr val="23203A"/>
                </a:solidFill>
                <a:latin typeface="微软雅黑"/>
                <a:ea typeface="微软雅黑"/>
              </a:rPr>
              <a:t>豆包 / 即夢 練提詞 → 想再靚就上 Midjourney → 要出成品就用 Canva 排版。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7B2C9"/>
                </a:solidFill>
                <a:latin typeface="微软雅黑"/>
                <a:ea typeface="微软雅黑"/>
              </a:rPr>
              <a:t>AI 文字生圖入門教學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155680" y="647395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7B2C9"/>
                </a:solidFill>
                <a:latin typeface="微软雅黑"/>
                <a:ea typeface="微软雅黑"/>
              </a:rPr>
              <a:t>14 / 18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TROUBLESHOOTING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060704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23203A"/>
                </a:solidFill>
                <a:latin typeface="微软雅黑"/>
                <a:ea typeface="微软雅黑"/>
              </a:rPr>
              <a:t>常見 AI 失敗位同避法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411480"/>
            <a:ext cx="5029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E6A85"/>
                </a:solidFill>
                <a:latin typeface="微软雅黑"/>
                <a:ea typeface="微软雅黑"/>
              </a:rPr>
              <a:t>15</a:t>
            </a:r>
          </a:p>
        </p:txBody>
      </p:sp>
      <p:sp>
        <p:nvSpPr>
          <p:cNvPr id="5" name="Oval 4"/>
          <p:cNvSpPr/>
          <p:nvPr/>
        </p:nvSpPr>
        <p:spPr>
          <a:xfrm>
            <a:off x="640080" y="1783080"/>
            <a:ext cx="146304" cy="146304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1737360"/>
            <a:ext cx="1033272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23203A"/>
                </a:solidFill>
                <a:latin typeface="微软雅黑"/>
                <a:ea typeface="微软雅黑"/>
              </a:rPr>
              <a:t>手指變形、六隻手指</a:t>
            </a:r>
          </a:p>
          <a:p>
            <a:pPr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</a:pPr>
            <a:r>
              <a:rPr sz="1350" b="1" i="0">
                <a:solidFill>
                  <a:srgbClr val="6D28D9"/>
                </a:solidFill>
                <a:latin typeface="微软雅黑"/>
                <a:ea typeface="微软雅黑"/>
              </a:rPr>
              <a:t>解法：</a:t>
            </a:r>
            <a:r>
              <a:rPr sz="1350" b="0" i="0">
                <a:solidFill>
                  <a:srgbClr val="6E6A85"/>
                </a:solidFill>
                <a:latin typeface="微软雅黑"/>
                <a:ea typeface="微软雅黑"/>
              </a:rPr>
              <a:t>負面詞加「變形手部」；畫遠景少畫手；唔滿意就重生成幾次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2542032"/>
            <a:ext cx="10881360" cy="10972"/>
          </a:xfrm>
          <a:prstGeom prst="rect">
            <a:avLst/>
          </a:prstGeom>
          <a:solidFill>
            <a:srgbClr val="DDD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40080" y="2715768"/>
            <a:ext cx="146304" cy="146304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2670048"/>
            <a:ext cx="1033272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23203A"/>
                </a:solidFill>
                <a:latin typeface="微软雅黑"/>
                <a:ea typeface="微软雅黑"/>
              </a:rPr>
              <a:t>文字亂碼（中文尤其）</a:t>
            </a:r>
          </a:p>
          <a:p>
            <a:pPr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</a:pPr>
            <a:r>
              <a:rPr sz="1350" b="1" i="0">
                <a:solidFill>
                  <a:srgbClr val="6D28D9"/>
                </a:solidFill>
                <a:latin typeface="微软雅黑"/>
                <a:ea typeface="微软雅黑"/>
              </a:rPr>
              <a:t>解法：</a:t>
            </a:r>
            <a:r>
              <a:rPr sz="1350" b="0" i="0">
                <a:solidFill>
                  <a:srgbClr val="6E6A85"/>
                </a:solidFill>
                <a:latin typeface="微软雅黑"/>
                <a:ea typeface="微软雅黑"/>
              </a:rPr>
              <a:t>生圖唔好依賴 AI 寫字——出圖後用 Canva / 豆包自己加字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3474720"/>
            <a:ext cx="10881360" cy="10972"/>
          </a:xfrm>
          <a:prstGeom prst="rect">
            <a:avLst/>
          </a:prstGeom>
          <a:solidFill>
            <a:srgbClr val="DDD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40080" y="3648456"/>
            <a:ext cx="146304" cy="146304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3602736"/>
            <a:ext cx="1033272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23203A"/>
                </a:solidFill>
                <a:latin typeface="微软雅黑"/>
                <a:ea typeface="微软雅黑"/>
              </a:rPr>
              <a:t>風格走樣、前後唔一致</a:t>
            </a:r>
          </a:p>
          <a:p>
            <a:pPr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</a:pPr>
            <a:r>
              <a:rPr sz="1350" b="1" i="0">
                <a:solidFill>
                  <a:srgbClr val="6D28D9"/>
                </a:solidFill>
                <a:latin typeface="微软雅黑"/>
                <a:ea typeface="微软雅黑"/>
              </a:rPr>
              <a:t>解法：</a:t>
            </a:r>
            <a:r>
              <a:rPr sz="1350" b="0" i="0">
                <a:solidFill>
                  <a:srgbClr val="6E6A85"/>
                </a:solidFill>
                <a:latin typeface="微软雅黑"/>
                <a:ea typeface="微软雅黑"/>
              </a:rPr>
              <a:t>用 JSON 提詞鎖住風格；或者用參考圖（圖生圖）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4407408"/>
            <a:ext cx="10881360" cy="10972"/>
          </a:xfrm>
          <a:prstGeom prst="rect">
            <a:avLst/>
          </a:prstGeom>
          <a:solidFill>
            <a:srgbClr val="DDD4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40080" y="4581144"/>
            <a:ext cx="146304" cy="146304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05840" y="4535424"/>
            <a:ext cx="1033272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23203A"/>
                </a:solidFill>
                <a:latin typeface="微软雅黑"/>
                <a:ea typeface="微软雅黑"/>
              </a:rPr>
              <a:t>畫面太似另一個作品</a:t>
            </a:r>
          </a:p>
          <a:p>
            <a:pPr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</a:pPr>
            <a:r>
              <a:rPr sz="1350" b="1" i="0">
                <a:solidFill>
                  <a:srgbClr val="6D28D9"/>
                </a:solidFill>
                <a:latin typeface="微软雅黑"/>
                <a:ea typeface="微软雅黑"/>
              </a:rPr>
              <a:t>解法：</a:t>
            </a:r>
            <a:r>
              <a:rPr sz="1350" b="0" i="0">
                <a:solidFill>
                  <a:srgbClr val="6E6A85"/>
                </a:solidFill>
                <a:latin typeface="微软雅黑"/>
                <a:ea typeface="微软雅黑"/>
              </a:rPr>
              <a:t>換風格詞、換構圖；商用前檢查有冇抄襲嫌疑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5486400"/>
            <a:ext cx="2743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D28D9"/>
                </a:solidFill>
                <a:latin typeface="微软雅黑"/>
                <a:ea typeface="微软雅黑"/>
              </a:rPr>
              <a:t>尺寸比例速查：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5897880"/>
            <a:ext cx="1737360" cy="502920"/>
          </a:xfrm>
          <a:prstGeom prst="roundRect">
            <a:avLst>
              <a:gd name="adj" fmla="val 15000"/>
            </a:avLst>
          </a:prstGeom>
          <a:solidFill>
            <a:srgbClr val="E4D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/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4C1D95"/>
                </a:solidFill>
                <a:latin typeface="Segoe UI"/>
                <a:ea typeface="微软雅黑"/>
              </a:rPr>
              <a:t>1:1</a:t>
            </a:r>
            <a:r>
              <a:rPr sz="1250" b="0" i="0">
                <a:solidFill>
                  <a:srgbClr val="6E6A85"/>
                </a:solidFill>
                <a:latin typeface="微软雅黑"/>
                <a:ea typeface="微软雅黑"/>
              </a:rPr>
              <a:t>  IG 貼文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578608" y="5897880"/>
            <a:ext cx="1737360" cy="502920"/>
          </a:xfrm>
          <a:prstGeom prst="roundRect">
            <a:avLst>
              <a:gd name="adj" fmla="val 15000"/>
            </a:avLst>
          </a:prstGeom>
          <a:solidFill>
            <a:srgbClr val="E4D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/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4C1D95"/>
                </a:solidFill>
                <a:latin typeface="Segoe UI"/>
                <a:ea typeface="微软雅黑"/>
              </a:rPr>
              <a:t>9:16</a:t>
            </a:r>
            <a:r>
              <a:rPr sz="1250" b="0" i="0">
                <a:solidFill>
                  <a:srgbClr val="6E6A85"/>
                </a:solidFill>
                <a:latin typeface="微软雅黑"/>
                <a:ea typeface="微软雅黑"/>
              </a:rPr>
              <a:t>  Reels / 限動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17136" y="5897880"/>
            <a:ext cx="1737360" cy="502920"/>
          </a:xfrm>
          <a:prstGeom prst="roundRect">
            <a:avLst>
              <a:gd name="adj" fmla="val 15000"/>
            </a:avLst>
          </a:prstGeom>
          <a:solidFill>
            <a:srgbClr val="E4D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/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4C1D95"/>
                </a:solidFill>
                <a:latin typeface="Segoe UI"/>
                <a:ea typeface="微软雅黑"/>
              </a:rPr>
              <a:t>16:9</a:t>
            </a:r>
            <a:r>
              <a:rPr sz="1250" b="0" i="0">
                <a:solidFill>
                  <a:srgbClr val="6E6A85"/>
                </a:solidFill>
                <a:latin typeface="微软雅黑"/>
                <a:ea typeface="微软雅黑"/>
              </a:rPr>
              <a:t>  PPT / 影片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55664" y="5897880"/>
            <a:ext cx="1737360" cy="502920"/>
          </a:xfrm>
          <a:prstGeom prst="roundRect">
            <a:avLst>
              <a:gd name="adj" fmla="val 15000"/>
            </a:avLst>
          </a:prstGeom>
          <a:solidFill>
            <a:srgbClr val="E4D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/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4C1D95"/>
                </a:solidFill>
                <a:latin typeface="Segoe UI"/>
                <a:ea typeface="微软雅黑"/>
              </a:rPr>
              <a:t>3:4</a:t>
            </a:r>
            <a:r>
              <a:rPr sz="1250" b="0" i="0">
                <a:solidFill>
                  <a:srgbClr val="6E6A85"/>
                </a:solidFill>
                <a:latin typeface="微软雅黑"/>
                <a:ea typeface="微软雅黑"/>
              </a:rPr>
              <a:t>  海報 / A4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7B2C9"/>
                </a:solidFill>
                <a:latin typeface="微软雅黑"/>
                <a:ea typeface="微软雅黑"/>
              </a:rPr>
              <a:t>AI 文字生圖入門教學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55680" y="647395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7B2C9"/>
                </a:solidFill>
                <a:latin typeface="微软雅黑"/>
                <a:ea typeface="微软雅黑"/>
              </a:rPr>
              <a:t>15 / 18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WORKFLOW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060704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23203A"/>
                </a:solidFill>
                <a:latin typeface="微软雅黑"/>
                <a:ea typeface="微软雅黑"/>
              </a:rPr>
              <a:t>一條龍實戰：由 prompt 到 IG post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411480"/>
            <a:ext cx="5029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E6A85"/>
                </a:solidFill>
                <a:latin typeface="微软雅黑"/>
                <a:ea typeface="微软雅黑"/>
              </a:rPr>
              <a:t>16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286103" y="1783080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微软雅黑"/>
                <a:ea typeface="微软雅黑"/>
              </a:rPr>
              <a:t>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63143" y="2423160"/>
            <a:ext cx="2048256" cy="1554480"/>
          </a:xfrm>
          <a:prstGeom prst="roundRect">
            <a:avLst>
              <a:gd name="adj" fmla="val 10000"/>
            </a:avLst>
          </a:prstGeom>
          <a:solidFill>
            <a:srgbClr val="F3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4C1D95"/>
                </a:solidFill>
                <a:latin typeface="微软雅黑"/>
                <a:ea typeface="微软雅黑"/>
              </a:rPr>
              <a:t>寫提詞</a:t>
            </a:r>
          </a:p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</a:pPr>
            <a:r>
              <a:rPr sz="1250" b="0" i="0">
                <a:solidFill>
                  <a:srgbClr val="4C1D95"/>
                </a:solidFill>
                <a:latin typeface="微软雅黑"/>
                <a:ea typeface="微软雅黑"/>
              </a:rPr>
              <a:t>用萬能公式 寫好 prompt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515971" y="3108960"/>
            <a:ext cx="310896" cy="201168"/>
          </a:xfrm>
          <a:prstGeom prst="rightArrow">
            <a:avLst/>
          </a:prstGeom>
          <a:solidFill>
            <a:srgbClr val="E4D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3590391" y="1783080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微软雅黑"/>
                <a:ea typeface="微软雅黑"/>
              </a:rPr>
              <a:t>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67431" y="2423160"/>
            <a:ext cx="2048256" cy="1554480"/>
          </a:xfrm>
          <a:prstGeom prst="roundRect">
            <a:avLst>
              <a:gd name="adj" fmla="val 10000"/>
            </a:avLst>
          </a:prstGeom>
          <a:solidFill>
            <a:srgbClr val="F3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4C1D95"/>
                </a:solidFill>
                <a:latin typeface="微软雅黑"/>
                <a:ea typeface="微软雅黑"/>
              </a:rPr>
              <a:t>生成</a:t>
            </a:r>
          </a:p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</a:pPr>
            <a:r>
              <a:rPr sz="1250" b="0" i="0">
                <a:solidFill>
                  <a:srgbClr val="4C1D95"/>
                </a:solidFill>
                <a:latin typeface="微软雅黑"/>
                <a:ea typeface="微软雅黑"/>
              </a:rPr>
              <a:t>豆包 / 即夢 出第一稿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4820259" y="3108960"/>
            <a:ext cx="310896" cy="201168"/>
          </a:xfrm>
          <a:prstGeom prst="rightArrow">
            <a:avLst/>
          </a:prstGeom>
          <a:solidFill>
            <a:srgbClr val="E4D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894679" y="1783080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71719" y="2423160"/>
            <a:ext cx="2048256" cy="1554480"/>
          </a:xfrm>
          <a:prstGeom prst="roundRect">
            <a:avLst>
              <a:gd name="adj" fmla="val 10000"/>
            </a:avLst>
          </a:prstGeom>
          <a:solidFill>
            <a:srgbClr val="F3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4C1D95"/>
                </a:solidFill>
                <a:latin typeface="微软雅黑"/>
                <a:ea typeface="微软雅黑"/>
              </a:rPr>
              <a:t>修圖</a:t>
            </a:r>
          </a:p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</a:pPr>
            <a:r>
              <a:rPr sz="1250" b="0" i="0">
                <a:solidFill>
                  <a:srgbClr val="4C1D95"/>
                </a:solidFill>
                <a:latin typeface="微软雅黑"/>
                <a:ea typeface="微软雅黑"/>
              </a:rPr>
              <a:t>擦除雜物 局部重繪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7124547" y="3108960"/>
            <a:ext cx="310896" cy="201168"/>
          </a:xfrm>
          <a:prstGeom prst="rightArrow">
            <a:avLst/>
          </a:prstGeom>
          <a:solidFill>
            <a:srgbClr val="E4D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198967" y="1783080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微软雅黑"/>
                <a:ea typeface="微软雅黑"/>
              </a:rPr>
              <a:t>4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76007" y="2423160"/>
            <a:ext cx="2048256" cy="1554480"/>
          </a:xfrm>
          <a:prstGeom prst="roundRect">
            <a:avLst>
              <a:gd name="adj" fmla="val 10000"/>
            </a:avLst>
          </a:prstGeom>
          <a:solidFill>
            <a:srgbClr val="F3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4C1D95"/>
                </a:solidFill>
                <a:latin typeface="微软雅黑"/>
                <a:ea typeface="微软雅黑"/>
              </a:rPr>
              <a:t>去水印</a:t>
            </a:r>
          </a:p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</a:pPr>
            <a:r>
              <a:rPr sz="1250" b="0" i="0">
                <a:solidFill>
                  <a:srgbClr val="4C1D95"/>
                </a:solidFill>
                <a:latin typeface="微软雅黑"/>
                <a:ea typeface="微软雅黑"/>
              </a:rPr>
              <a:t>正版下載 或 AI 擦除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9428835" y="3108960"/>
            <a:ext cx="310896" cy="201168"/>
          </a:xfrm>
          <a:prstGeom prst="rightArrow">
            <a:avLst/>
          </a:prstGeom>
          <a:solidFill>
            <a:srgbClr val="E4DB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10503255" y="1783080"/>
            <a:ext cx="402336" cy="402336"/>
          </a:xfrm>
          <a:prstGeom prst="roundRect">
            <a:avLst>
              <a:gd name="adj" fmla="val 5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微软雅黑"/>
                <a:ea typeface="微软雅黑"/>
              </a:rPr>
              <a:t>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680295" y="2423160"/>
            <a:ext cx="2048256" cy="1554480"/>
          </a:xfrm>
          <a:prstGeom prst="roundRect">
            <a:avLst>
              <a:gd name="adj" fmla="val 10000"/>
            </a:avLst>
          </a:prstGeom>
          <a:solidFill>
            <a:srgbClr val="6D28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微软雅黑"/>
                <a:ea typeface="微软雅黑"/>
              </a:rPr>
              <a:t>排版</a:t>
            </a:r>
          </a:p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</a:pP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Canva 加字 出 IG post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2960" y="4572000"/>
            <a:ext cx="10543032" cy="1234440"/>
          </a:xfrm>
          <a:prstGeom prst="roundRect">
            <a:avLst>
              <a:gd name="adj" fmla="val 8000"/>
            </a:avLst>
          </a:prstGeom>
          <a:solidFill>
            <a:srgbClr val="1D16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20040" rIns="320040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F59E0B"/>
                </a:solidFill>
                <a:latin typeface="微软雅黑"/>
                <a:ea typeface="微软雅黑"/>
              </a:rPr>
              <a:t>成條 flow 十分鐘內搞掂</a:t>
            </a:r>
          </a:p>
          <a:p>
            <a:pPr algn="l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</a:pPr>
            <a:r>
              <a:rPr sz="1400" b="0" i="0">
                <a:solidFill>
                  <a:srgbClr val="C9C2E8"/>
                </a:solidFill>
                <a:latin typeface="微软雅黑"/>
                <a:ea typeface="微软雅黑"/>
              </a:rPr>
              <a:t>重點唔係一張圖就perfect——係「快試快改」：每個步驟都有免費工具，試錯成本接近零。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7B2C9"/>
                </a:solidFill>
                <a:latin typeface="微软雅黑"/>
                <a:ea typeface="微软雅黑"/>
              </a:rPr>
              <a:t>AI 文字生圖入門教學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55680" y="647395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7B2C9"/>
                </a:solidFill>
                <a:latin typeface="微软雅黑"/>
                <a:ea typeface="微软雅黑"/>
              </a:rPr>
              <a:t>16 / 18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005840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28D9"/>
                </a:solidFill>
                <a:latin typeface="微软雅黑"/>
                <a:ea typeface="微软雅黑"/>
              </a:rPr>
              <a:t>ETHICS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0607040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23203A"/>
                </a:solidFill>
                <a:latin typeface="微软雅黑"/>
                <a:ea typeface="微软雅黑"/>
              </a:rPr>
              <a:t>用得開心，都要用得放心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411480"/>
            <a:ext cx="5029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6E6A85"/>
                </a:solidFill>
                <a:latin typeface="微软雅黑"/>
                <a:ea typeface="微软雅黑"/>
              </a:rPr>
              <a:t>17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49240" cy="1417320"/>
          </a:xfrm>
          <a:prstGeom prst="roundRect">
            <a:avLst>
              <a:gd name="adj" fmla="val 8000"/>
            </a:avLst>
          </a:prstGeom>
          <a:solidFill>
            <a:srgbClr val="F3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 i="0">
                <a:solidFill>
                  <a:srgbClr val="4C1D95"/>
                </a:solidFill>
                <a:latin typeface="微软雅黑"/>
                <a:ea typeface="微软雅黑"/>
              </a:rPr>
              <a:t>標明 AI 生成</a:t>
            </a:r>
          </a:p>
          <a:p>
            <a:pPr algn="l">
              <a:lnSpc>
                <a:spcPct val="125000"/>
              </a:lnSpc>
              <a:spcBef>
                <a:spcPts val="400"/>
              </a:spcBef>
              <a:spcAft>
                <a:spcPts val="0"/>
              </a:spcAft>
            </a:pPr>
            <a:r>
              <a:rPr sz="1300" b="0" i="0">
                <a:solidFill>
                  <a:srgbClr val="23203A"/>
                </a:solidFill>
                <a:latin typeface="微软雅黑"/>
                <a:ea typeface="微软雅黑"/>
              </a:rPr>
              <a:t>對外發布嘅圖，誠實標示係 AI 做嘅，唔好冒充實拍。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3640" y="1828800"/>
            <a:ext cx="5349240" cy="1417320"/>
          </a:xfrm>
          <a:prstGeom prst="roundRect">
            <a:avLst>
              <a:gd name="adj" fmla="val 8000"/>
            </a:avLst>
          </a:prstGeom>
          <a:solidFill>
            <a:srgbClr val="F3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 i="0">
                <a:solidFill>
                  <a:srgbClr val="4C1D95"/>
                </a:solidFill>
                <a:latin typeface="微软雅黑"/>
                <a:ea typeface="微软雅黑"/>
              </a:rPr>
              <a:t>唔好生成真人肖像</a:t>
            </a:r>
          </a:p>
          <a:p>
            <a:pPr algn="l">
              <a:lnSpc>
                <a:spcPct val="125000"/>
              </a:lnSpc>
              <a:spcBef>
                <a:spcPts val="400"/>
              </a:spcBef>
              <a:spcAft>
                <a:spcPts val="0"/>
              </a:spcAft>
            </a:pPr>
            <a:r>
              <a:rPr sz="1300" b="0" i="0">
                <a:solidFill>
                  <a:srgbClr val="23203A"/>
                </a:solidFill>
                <a:latin typeface="微软雅黑"/>
                <a:ea typeface="微软雅黑"/>
              </a:rPr>
              <a:t>未經同意用名人/朋友樣貌生成圖片，有法律同道德風險。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3520440"/>
            <a:ext cx="5349240" cy="1417320"/>
          </a:xfrm>
          <a:prstGeom prst="roundRect">
            <a:avLst>
              <a:gd name="adj" fmla="val 8000"/>
            </a:avLst>
          </a:prstGeom>
          <a:solidFill>
            <a:srgbClr val="F3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 i="0">
                <a:solidFill>
                  <a:srgbClr val="4C1D95"/>
                </a:solidFill>
                <a:latin typeface="微软雅黑"/>
                <a:ea typeface="微软雅黑"/>
              </a:rPr>
              <a:t>商用前查清楚</a:t>
            </a:r>
          </a:p>
          <a:p>
            <a:pPr algn="l">
              <a:lnSpc>
                <a:spcPct val="125000"/>
              </a:lnSpc>
              <a:spcBef>
                <a:spcPts val="400"/>
              </a:spcBef>
              <a:spcAft>
                <a:spcPts val="0"/>
              </a:spcAft>
            </a:pPr>
            <a:r>
              <a:rPr sz="1300" b="0" i="0">
                <a:solidFill>
                  <a:srgbClr val="23203A"/>
                </a:solidFill>
                <a:latin typeface="微软雅黑"/>
                <a:ea typeface="微软雅黑"/>
              </a:rPr>
              <a:t>唔同工具嘅商用授權唔同；免費版可能限制商用。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3520440"/>
            <a:ext cx="5349240" cy="1417320"/>
          </a:xfrm>
          <a:prstGeom prst="roundRect">
            <a:avLst>
              <a:gd name="adj" fmla="val 8000"/>
            </a:avLst>
          </a:prstGeom>
          <a:solidFill>
            <a:srgbClr val="F3EF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 i="0">
                <a:solidFill>
                  <a:srgbClr val="4C1D95"/>
                </a:solidFill>
                <a:latin typeface="微软雅黑"/>
                <a:ea typeface="微软雅黑"/>
              </a:rPr>
              <a:t>尊重他人作品</a:t>
            </a:r>
          </a:p>
          <a:p>
            <a:pPr algn="l">
              <a:lnSpc>
                <a:spcPct val="125000"/>
              </a:lnSpc>
              <a:spcBef>
                <a:spcPts val="400"/>
              </a:spcBef>
              <a:spcAft>
                <a:spcPts val="0"/>
              </a:spcAft>
            </a:pPr>
            <a:r>
              <a:rPr sz="1300" b="0" i="0">
                <a:solidFill>
                  <a:srgbClr val="23203A"/>
                </a:solidFill>
                <a:latin typeface="微软雅黑"/>
                <a:ea typeface="微软雅黑"/>
              </a:rPr>
              <a:t>唔好 remove 他人水印、抄襲風格仲商用。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5577840"/>
            <a:ext cx="11091672" cy="548640"/>
          </a:xfrm>
          <a:prstGeom prst="roundRect">
            <a:avLst>
              <a:gd name="adj" fmla="val 12000"/>
            </a:avLst>
          </a:prstGeom>
          <a:solidFill>
            <a:srgbClr val="FDF1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 tIns="18288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92400E"/>
                </a:solidFill>
                <a:latin typeface="微软雅黑"/>
                <a:ea typeface="微软雅黑"/>
              </a:rPr>
              <a:t>一句總結：</a:t>
            </a:r>
            <a:r>
              <a:rPr sz="1400" b="0" i="0">
                <a:solidFill>
                  <a:srgbClr val="23203A"/>
                </a:solidFill>
                <a:latin typeface="微软雅黑"/>
                <a:ea typeface="微软雅黑"/>
              </a:rPr>
              <a:t>AI 係工具，責任喺用嘅人——透明、尊重、查清楚。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7B2C9"/>
                </a:solidFill>
                <a:latin typeface="微软雅黑"/>
                <a:ea typeface="微软雅黑"/>
              </a:rPr>
              <a:t>AI 文字生圖入門教學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0" y="647395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B7B2C9"/>
                </a:solidFill>
                <a:latin typeface="微软雅黑"/>
                <a:ea typeface="微软雅黑"/>
              </a:rPr>
              <a:t>17 / 18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163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1234440"/>
            <a:ext cx="107899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59E0B"/>
                </a:solidFill>
                <a:latin typeface="微软雅黑"/>
                <a:ea typeface="微软雅黑"/>
              </a:rPr>
              <a:t>RECAP · 帶走呢一頁就夠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783080"/>
            <a:ext cx="10789920" cy="1737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主體 + 動作 + 場景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59E0B"/>
                </a:solidFill>
                <a:latin typeface="微软雅黑"/>
                <a:ea typeface="微软雅黑"/>
              </a:rPr>
              <a:t>+ 風格 + 鏡頭 + 光線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794760"/>
            <a:ext cx="1078992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C9C2E8"/>
                </a:solidFill>
                <a:latin typeface="微软雅黑"/>
                <a:ea typeface="微软雅黑"/>
              </a:rPr>
              <a:t>由呢條公式開始，即刻試下寫你第一個 prompt。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i="0">
                <a:solidFill>
                  <a:srgbClr val="C9C2E8"/>
                </a:solidFill>
                <a:latin typeface="微软雅黑"/>
                <a:ea typeface="微软雅黑"/>
              </a:rPr>
              <a:t>出圖唔滿意？改一句，再試——AI 生圖最平嘅係「再嚟一次」。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5349240"/>
            <a:ext cx="10789920" cy="10972"/>
          </a:xfrm>
          <a:prstGeom prst="rect">
            <a:avLst/>
          </a:prstGeom>
          <a:solidFill>
            <a:srgbClr val="3A2F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5623560"/>
            <a:ext cx="1078992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微软雅黑"/>
                <a:ea typeface="微软雅黑"/>
              </a:rPr>
              <a:t>多謝收聽 · 一齊嚟生第一張圖啦！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8B84B0"/>
                </a:solidFill>
                <a:latin typeface="微软雅黑"/>
                <a:ea typeface="微软雅黑"/>
              </a:rPr>
              <a:t>AI 文字生圖入門教學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47395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8B84B0"/>
                </a:solidFill>
                <a:latin typeface="微软雅黑"/>
                <a:ea typeface="微软雅黑"/>
              </a:rPr>
              <a:t>18 / 18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文字生圖入門教學</dc:title>
  <dc:subject/>
  <dc:creator>ZCode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